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Lst>
  <p:notesMasterIdLst>
    <p:notesMasterId r:id="rId10"/>
  </p:notesMaster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notesMaster" Target="notesMasters/notesMaster1.xml"/><Relationship Id="rId11" Type="http://schemas.openxmlformats.org/officeDocument/2006/relationships/presProps" Target="presProps.xml"/><Relationship Id="rId12" Type="http://schemas.openxmlformats.org/officeDocument/2006/relationships/viewProps" Target="viewProps.xml"/><Relationship Id="rId13" Type="http://schemas.openxmlformats.org/officeDocument/2006/relationships/theme" Target="theme/theme1.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hyperlink" Target="https://gamma.app" TargetMode="External"/><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image" Target="../media/image-1-3.png"/><Relationship Id="rId4" Type="http://schemas.openxmlformats.org/officeDocument/2006/relationships/image" Target="../media/image-1-4.png"/><Relationship Id="rId6" Type="http://schemas.openxmlformats.org/officeDocument/2006/relationships/slideLayout" Target="../slideLayouts/slideLayout1.xml"/><Relationship Id="rId7"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6" Type="http://schemas.openxmlformats.org/officeDocument/2006/relationships/hyperlink" Target="https://gamma.app" TargetMode="External"/><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5.png"/><Relationship Id="rId7" Type="http://schemas.openxmlformats.org/officeDocument/2006/relationships/slideLayout" Target="../slideLayouts/slideLayout1.xml"/><Relationship Id="rId8"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png"/><Relationship Id="rId5" Type="http://schemas.openxmlformats.org/officeDocument/2006/relationships/slideLayout" Target="../slideLayouts/slideLayout1.xml"/><Relationship Id="rId6"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5" Type="http://schemas.openxmlformats.org/officeDocument/2006/relationships/slideLayout" Target="../slideLayouts/slideLayout1.xml"/><Relationship Id="rId6"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5-1.png"/><Relationship Id="rId2" Type="http://schemas.openxmlformats.org/officeDocument/2006/relationships/image" Target="../media/image-5-2.png"/><Relationship Id="rId4" Type="http://schemas.openxmlformats.org/officeDocument/2006/relationships/slideLayout" Target="../slideLayouts/slideLayout1.xml"/><Relationship Id="rId5"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6-1.png"/><Relationship Id="rId2" Type="http://schemas.openxmlformats.org/officeDocument/2006/relationships/image" Target="../media/image-6-2.png"/><Relationship Id="rId4" Type="http://schemas.openxmlformats.org/officeDocument/2006/relationships/slideLayout" Target="../slideLayouts/slideLayout1.xml"/><Relationship Id="rId5"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7" Type="http://schemas.openxmlformats.org/officeDocument/2006/relationships/hyperlink" Target="https://gamma.app" TargetMode="External"/><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image" Target="../media/image-7-4.png"/><Relationship Id="rId5" Type="http://schemas.openxmlformats.org/officeDocument/2006/relationships/image" Target="../media/image-7-5.png"/><Relationship Id="rId6" Type="http://schemas.openxmlformats.org/officeDocument/2006/relationships/image" Target="../media/image-7-6.png"/><Relationship Id="rId8" Type="http://schemas.openxmlformats.org/officeDocument/2006/relationships/slideLayout" Target="../slideLayouts/slideLayout1.xml"/><Relationship Id="rId9"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8-1.png"/><Relationship Id="rId2" Type="http://schemas.openxmlformats.org/officeDocument/2006/relationships/image" Target="../media/image-8-2.png"/><Relationship Id="rId4" Type="http://schemas.openxmlformats.org/officeDocument/2006/relationships/slideLayout" Target="../slideLayouts/slideLayout1.xml"/><Relationship Id="rId5"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r>
          <p:cNvPicPr>
            <a:picLocks noChangeAspect="1"/>
          </p:cNvPicPr>
          <p:nvPr/>
        </p:nvPicPr>
        <p:blipFill>
          <a:blip r:embed="rId2"/>
          <a:stretch>
            <a:fillRect/>
          </a:stretch>
        </p:blipFill>
        <p:spPr>
          <a:xfrm>
            <a:off x="0" y="0"/>
            <a:ext cx="5486400" cy="8229600"/>
          </a:xfrm>
          <a:prstGeom prst="rect">
            <a:avLst/>
          </a:prstGeom>
        </p:spPr>
      </p:pic>
      <p:sp>
        <p:nvSpPr>
          <p:cNvPr id="5" name="Text 1"/>
          <p:cNvSpPr/>
          <p:nvPr/>
        </p:nvSpPr>
        <p:spPr>
          <a:xfrm>
            <a:off x="6319599" y="1790581"/>
            <a:ext cx="5332690" cy="833199"/>
          </a:xfrm>
          <a:prstGeom prst="rect">
            <a:avLst/>
          </a:prstGeom>
          <a:noFill/>
          <a:ln/>
        </p:spPr>
        <p:txBody>
          <a:bodyPr wrap="none" rtlCol="0" anchor="t"/>
          <a:lstStyle/>
          <a:p>
            <a:pPr indent="0" marL="0">
              <a:lnSpc>
                <a:spcPts val="6561"/>
              </a:lnSpc>
              <a:buNone/>
            </a:pPr>
            <a:r>
              <a:rPr lang="en-US" sz="5249" b="1" spc="-105" kern="0" dirty="0">
                <a:solidFill>
                  <a:srgbClr val="000000"/>
                </a:solidFill>
                <a:latin typeface="adonis-web" pitchFamily="34" charset="0"/>
                <a:ea typeface="adonis-web" pitchFamily="34" charset="-122"/>
                <a:cs typeface="adonis-web" pitchFamily="34" charset="-120"/>
              </a:rPr>
              <a:t>Cloud Computing</a:t>
            </a:r>
            <a:endParaRPr lang="en-US" sz="5249" dirty="0"/>
          </a:p>
        </p:txBody>
      </p:sp>
      <p:sp>
        <p:nvSpPr>
          <p:cNvPr id="6" name="Text 2"/>
          <p:cNvSpPr/>
          <p:nvPr/>
        </p:nvSpPr>
        <p:spPr>
          <a:xfrm>
            <a:off x="6319599" y="2957036"/>
            <a:ext cx="7477601" cy="2843213"/>
          </a:xfrm>
          <a:prstGeom prst="rect">
            <a:avLst/>
          </a:prstGeom>
          <a:noFill/>
          <a:ln/>
        </p:spPr>
        <p:txBody>
          <a:bodyPr wrap="square" rtlCol="0" anchor="t"/>
          <a:lstStyle/>
          <a:p>
            <a:pPr indent="0" marL="0">
              <a:lnSpc>
                <a:spcPts val="2799"/>
              </a:lnSpc>
              <a:buNone/>
            </a:pPr>
            <a:r>
              <a:rPr lang="en-US" sz="1750" spc="-35" kern="0" dirty="0">
                <a:solidFill>
                  <a:srgbClr val="272525"/>
                </a:solidFill>
                <a:latin typeface="Source Sans Pro" pitchFamily="34" charset="0"/>
                <a:ea typeface="Source Sans Pro" pitchFamily="34" charset="-122"/>
                <a:cs typeface="Source Sans Pro" pitchFamily="34" charset="-120"/>
              </a:rPr>
              <a:t>Cloud computing is the delivery of computing services—servers, storage, databases, networking, software, analytics, and intelligence—over the Internet ("the cloud") to offer faster innovation, flexible resources, and economies of scale. It provides businesses with the ability to scale as needed while only paying for what they use. This technology has revolutionized the way businesses operate, allowing for remote work, seamless collaboration, and secure data storage. The scalability, security, and cost-effectiveness of cloud computing make it an indispensable tool for companies of all sizes.</a:t>
            </a:r>
            <a:endParaRPr lang="en-US" sz="1750" dirty="0"/>
          </a:p>
        </p:txBody>
      </p:sp>
      <p:sp>
        <p:nvSpPr>
          <p:cNvPr id="7" name="Shape 3"/>
          <p:cNvSpPr/>
          <p:nvPr/>
        </p:nvSpPr>
        <p:spPr>
          <a:xfrm>
            <a:off x="6319599" y="6066830"/>
            <a:ext cx="355402" cy="355402"/>
          </a:xfrm>
          <a:prstGeom prst="roundRect">
            <a:avLst>
              <a:gd name="adj" fmla="val 25726039"/>
            </a:avLst>
          </a:prstGeom>
          <a:noFill/>
          <a:ln w="7620">
            <a:solidFill>
              <a:srgbClr val="FFFFFF"/>
            </a:solidFill>
            <a:prstDash val="solid"/>
          </a:ln>
        </p:spPr>
      </p:sp>
      <p:pic>
        <p:nvPicPr>
          <p:cNvPr id="8" name="Image 2" descr="preencoded.png">    </p:cNvPr>
          <p:cNvPicPr>
            <a:picLocks noChangeAspect="1"/>
          </p:cNvPicPr>
          <p:nvPr/>
        </p:nvPicPr>
        <p:blipFill>
          <a:blip r:embed="rId3"/>
          <a:stretch>
            <a:fillRect/>
          </a:stretch>
        </p:blipFill>
        <p:spPr>
          <a:xfrm>
            <a:off x="6327219" y="6074450"/>
            <a:ext cx="340162" cy="340162"/>
          </a:xfrm>
          <a:prstGeom prst="rect">
            <a:avLst/>
          </a:prstGeom>
        </p:spPr>
      </p:pic>
      <p:sp>
        <p:nvSpPr>
          <p:cNvPr id="9" name="Text 4"/>
          <p:cNvSpPr/>
          <p:nvPr/>
        </p:nvSpPr>
        <p:spPr>
          <a:xfrm>
            <a:off x="6786086" y="6050161"/>
            <a:ext cx="1835229" cy="388858"/>
          </a:xfrm>
          <a:prstGeom prst="rect">
            <a:avLst/>
          </a:prstGeom>
          <a:noFill/>
          <a:ln/>
        </p:spPr>
        <p:txBody>
          <a:bodyPr wrap="none" rtlCol="0" anchor="t"/>
          <a:lstStyle/>
          <a:p>
            <a:pPr algn="l" indent="0" marL="0">
              <a:lnSpc>
                <a:spcPts val="3062"/>
              </a:lnSpc>
              <a:buNone/>
            </a:pPr>
            <a:r>
              <a:rPr lang="en-US" sz="2187" b="1" spc="-35" kern="0" dirty="0">
                <a:solidFill>
                  <a:srgbClr val="272525"/>
                </a:solidFill>
                <a:latin typeface="Source Sans Pro" pitchFamily="34" charset="0"/>
                <a:ea typeface="Source Sans Pro" pitchFamily="34" charset="-122"/>
                <a:cs typeface="Source Sans Pro" pitchFamily="34" charset="-120"/>
              </a:rPr>
              <a:t>by Sangeetha D</a:t>
            </a:r>
            <a:endParaRPr lang="en-US" sz="2187" dirty="0"/>
          </a:p>
        </p:txBody>
      </p:sp>
      <p:pic>
        <p:nvPicPr>
          <p:cNvPr id="10" name="Image 3" descr="preencoded.png">
            <a:hlinkClick r:id="rId5" tooltip=""/>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sp>
        <p:nvSpPr>
          <p:cNvPr id="4" name="Text 1"/>
          <p:cNvSpPr/>
          <p:nvPr/>
        </p:nvSpPr>
        <p:spPr>
          <a:xfrm>
            <a:off x="2742128" y="563166"/>
            <a:ext cx="4091583" cy="639366"/>
          </a:xfrm>
          <a:prstGeom prst="rect">
            <a:avLst/>
          </a:prstGeom>
          <a:noFill/>
          <a:ln/>
        </p:spPr>
        <p:txBody>
          <a:bodyPr wrap="none" rtlCol="0" anchor="t"/>
          <a:lstStyle/>
          <a:p>
            <a:pPr indent="0" marL="0">
              <a:lnSpc>
                <a:spcPts val="5034"/>
              </a:lnSpc>
              <a:buNone/>
            </a:pPr>
            <a:r>
              <a:rPr lang="en-US" sz="4027" b="1" spc="-81" kern="0" dirty="0">
                <a:solidFill>
                  <a:srgbClr val="000000"/>
                </a:solidFill>
                <a:latin typeface="adonis-web" pitchFamily="34" charset="0"/>
                <a:ea typeface="adonis-web" pitchFamily="34" charset="-122"/>
                <a:cs typeface="adonis-web" pitchFamily="34" charset="-120"/>
              </a:rPr>
              <a:t>Sensor-Cloud</a:t>
            </a:r>
            <a:endParaRPr lang="en-US" sz="4027" dirty="0"/>
          </a:p>
        </p:txBody>
      </p:sp>
      <p:pic>
        <p:nvPicPr>
          <p:cNvPr id="5" name="Image 1" descr="preencoded.png">    </p:cNvPr>
          <p:cNvPicPr>
            <a:picLocks noChangeAspect="1"/>
          </p:cNvPicPr>
          <p:nvPr/>
        </p:nvPicPr>
        <p:blipFill>
          <a:blip r:embed="rId2"/>
          <a:stretch>
            <a:fillRect/>
          </a:stretch>
        </p:blipFill>
        <p:spPr>
          <a:xfrm>
            <a:off x="2742128" y="1611630"/>
            <a:ext cx="2844046" cy="1757720"/>
          </a:xfrm>
          <a:prstGeom prst="rect">
            <a:avLst/>
          </a:prstGeom>
        </p:spPr>
      </p:pic>
      <p:sp>
        <p:nvSpPr>
          <p:cNvPr id="6" name="Text 2"/>
          <p:cNvSpPr/>
          <p:nvPr/>
        </p:nvSpPr>
        <p:spPr>
          <a:xfrm>
            <a:off x="2742128" y="3624977"/>
            <a:ext cx="2473285" cy="319683"/>
          </a:xfrm>
          <a:prstGeom prst="rect">
            <a:avLst/>
          </a:prstGeom>
          <a:noFill/>
          <a:ln/>
        </p:spPr>
        <p:txBody>
          <a:bodyPr wrap="none" rtlCol="0" anchor="t"/>
          <a:lstStyle/>
          <a:p>
            <a:pPr algn="l" indent="0" marL="0">
              <a:lnSpc>
                <a:spcPts val="2517"/>
              </a:lnSpc>
              <a:buNone/>
            </a:pPr>
            <a:r>
              <a:rPr lang="en-US" sz="2014" b="1" spc="-40" kern="0" dirty="0">
                <a:solidFill>
                  <a:srgbClr val="000000"/>
                </a:solidFill>
                <a:latin typeface="adonis-web" pitchFamily="34" charset="0"/>
                <a:ea typeface="adonis-web" pitchFamily="34" charset="-122"/>
                <a:cs typeface="adonis-web" pitchFamily="34" charset="-120"/>
              </a:rPr>
              <a:t>Smart Sensor Network</a:t>
            </a:r>
            <a:endParaRPr lang="en-US" sz="2014" dirty="0"/>
          </a:p>
        </p:txBody>
      </p:sp>
      <p:sp>
        <p:nvSpPr>
          <p:cNvPr id="7" name="Text 3"/>
          <p:cNvSpPr/>
          <p:nvPr/>
        </p:nvSpPr>
        <p:spPr>
          <a:xfrm>
            <a:off x="2742128" y="4067294"/>
            <a:ext cx="2844046" cy="3599021"/>
          </a:xfrm>
          <a:prstGeom prst="rect">
            <a:avLst/>
          </a:prstGeom>
          <a:noFill/>
          <a:ln/>
        </p:spPr>
        <p:txBody>
          <a:bodyPr wrap="square" rtlCol="0" anchor="t"/>
          <a:lstStyle/>
          <a:p>
            <a:pPr algn="l" indent="0" marL="0">
              <a:lnSpc>
                <a:spcPts val="2577"/>
              </a:lnSpc>
              <a:buNone/>
            </a:pPr>
            <a:r>
              <a:rPr lang="en-US" sz="1611" spc="-32" kern="0" dirty="0">
                <a:solidFill>
                  <a:srgbClr val="272525"/>
                </a:solidFill>
                <a:latin typeface="Source Sans Pro" pitchFamily="34" charset="0"/>
                <a:ea typeface="Source Sans Pro" pitchFamily="34" charset="-122"/>
                <a:cs typeface="Source Sans Pro" pitchFamily="34" charset="-120"/>
              </a:rPr>
              <a:t>Sensor-cloud combines the power of cloud computing with sensor networks to collect, process, and analyze data from various physical environments. This integration allows for real-time monitoring, analysis, and decision-making, leading to improved efficiency and accuracy in a wide range of industries such as agriculture, manufacturing, and healthcare.</a:t>
            </a:r>
            <a:endParaRPr lang="en-US" sz="1611" dirty="0"/>
          </a:p>
        </p:txBody>
      </p:sp>
      <p:pic>
        <p:nvPicPr>
          <p:cNvPr id="8" name="Image 2" descr="preencoded.png">    </p:cNvPr>
          <p:cNvPicPr>
            <a:picLocks noChangeAspect="1"/>
          </p:cNvPicPr>
          <p:nvPr/>
        </p:nvPicPr>
        <p:blipFill>
          <a:blip r:embed="rId3"/>
          <a:stretch>
            <a:fillRect/>
          </a:stretch>
        </p:blipFill>
        <p:spPr>
          <a:xfrm>
            <a:off x="5892998" y="1611630"/>
            <a:ext cx="2844165" cy="1757720"/>
          </a:xfrm>
          <a:prstGeom prst="rect">
            <a:avLst/>
          </a:prstGeom>
        </p:spPr>
      </p:pic>
      <p:sp>
        <p:nvSpPr>
          <p:cNvPr id="9" name="Text 4"/>
          <p:cNvSpPr/>
          <p:nvPr/>
        </p:nvSpPr>
        <p:spPr>
          <a:xfrm>
            <a:off x="5892998" y="3624977"/>
            <a:ext cx="2045732" cy="319683"/>
          </a:xfrm>
          <a:prstGeom prst="rect">
            <a:avLst/>
          </a:prstGeom>
          <a:noFill/>
          <a:ln/>
        </p:spPr>
        <p:txBody>
          <a:bodyPr wrap="none" rtlCol="0" anchor="t"/>
          <a:lstStyle/>
          <a:p>
            <a:pPr algn="l" indent="0" marL="0">
              <a:lnSpc>
                <a:spcPts val="2517"/>
              </a:lnSpc>
              <a:buNone/>
            </a:pPr>
            <a:r>
              <a:rPr lang="en-US" sz="2014" b="1" spc="-40" kern="0" dirty="0">
                <a:solidFill>
                  <a:srgbClr val="000000"/>
                </a:solidFill>
                <a:latin typeface="adonis-web" pitchFamily="34" charset="0"/>
                <a:ea typeface="adonis-web" pitchFamily="34" charset="-122"/>
                <a:cs typeface="adonis-web" pitchFamily="34" charset="-120"/>
              </a:rPr>
              <a:t>Data Accessibility</a:t>
            </a:r>
            <a:endParaRPr lang="en-US" sz="2014" dirty="0"/>
          </a:p>
        </p:txBody>
      </p:sp>
      <p:sp>
        <p:nvSpPr>
          <p:cNvPr id="10" name="Text 5"/>
          <p:cNvSpPr/>
          <p:nvPr/>
        </p:nvSpPr>
        <p:spPr>
          <a:xfrm>
            <a:off x="5892998" y="4067294"/>
            <a:ext cx="2844165" cy="2944654"/>
          </a:xfrm>
          <a:prstGeom prst="rect">
            <a:avLst/>
          </a:prstGeom>
          <a:noFill/>
          <a:ln/>
        </p:spPr>
        <p:txBody>
          <a:bodyPr wrap="square" rtlCol="0" anchor="t"/>
          <a:lstStyle/>
          <a:p>
            <a:pPr algn="l" indent="0" marL="0">
              <a:lnSpc>
                <a:spcPts val="2577"/>
              </a:lnSpc>
              <a:buNone/>
            </a:pPr>
            <a:r>
              <a:rPr lang="en-US" sz="1611" spc="-32" kern="0" dirty="0">
                <a:solidFill>
                  <a:srgbClr val="272525"/>
                </a:solidFill>
                <a:latin typeface="Source Sans Pro" pitchFamily="34" charset="0"/>
                <a:ea typeface="Source Sans Pro" pitchFamily="34" charset="-122"/>
                <a:cs typeface="Source Sans Pro" pitchFamily="34" charset="-120"/>
              </a:rPr>
              <a:t>By leveraging cloud infrastructure, sensor-cloud provides accessibility to data from anywhere at any time. This seamless accessibility allows for rapid response to changes and swift decision-making based on real-time data, ultimately leading to enhanced operational control and efficiency.</a:t>
            </a:r>
            <a:endParaRPr lang="en-US" sz="1611" dirty="0"/>
          </a:p>
        </p:txBody>
      </p:sp>
      <p:pic>
        <p:nvPicPr>
          <p:cNvPr id="11" name="Image 3" descr="preencoded.png">    </p:cNvPr>
          <p:cNvPicPr>
            <a:picLocks noChangeAspect="1"/>
          </p:cNvPicPr>
          <p:nvPr/>
        </p:nvPicPr>
        <p:blipFill>
          <a:blip r:embed="rId4"/>
          <a:stretch>
            <a:fillRect/>
          </a:stretch>
        </p:blipFill>
        <p:spPr>
          <a:xfrm>
            <a:off x="9043988" y="1611630"/>
            <a:ext cx="2844165" cy="1757720"/>
          </a:xfrm>
          <a:prstGeom prst="rect">
            <a:avLst/>
          </a:prstGeom>
        </p:spPr>
      </p:pic>
      <p:sp>
        <p:nvSpPr>
          <p:cNvPr id="12" name="Text 6"/>
          <p:cNvSpPr/>
          <p:nvPr/>
        </p:nvSpPr>
        <p:spPr>
          <a:xfrm>
            <a:off x="9043988" y="3624977"/>
            <a:ext cx="2153245" cy="319683"/>
          </a:xfrm>
          <a:prstGeom prst="rect">
            <a:avLst/>
          </a:prstGeom>
          <a:noFill/>
          <a:ln/>
        </p:spPr>
        <p:txBody>
          <a:bodyPr wrap="none" rtlCol="0" anchor="t"/>
          <a:lstStyle/>
          <a:p>
            <a:pPr algn="l" indent="0" marL="0">
              <a:lnSpc>
                <a:spcPts val="2517"/>
              </a:lnSpc>
              <a:buNone/>
            </a:pPr>
            <a:r>
              <a:rPr lang="en-US" sz="2014" b="1" spc="-40" kern="0" dirty="0">
                <a:solidFill>
                  <a:srgbClr val="000000"/>
                </a:solidFill>
                <a:latin typeface="adonis-web" pitchFamily="34" charset="0"/>
                <a:ea typeface="adonis-web" pitchFamily="34" charset="-122"/>
                <a:cs typeface="adonis-web" pitchFamily="34" charset="-120"/>
              </a:rPr>
              <a:t>Integration with IoT</a:t>
            </a:r>
            <a:endParaRPr lang="en-US" sz="2014" dirty="0"/>
          </a:p>
        </p:txBody>
      </p:sp>
      <p:sp>
        <p:nvSpPr>
          <p:cNvPr id="13" name="Text 7"/>
          <p:cNvSpPr/>
          <p:nvPr/>
        </p:nvSpPr>
        <p:spPr>
          <a:xfrm>
            <a:off x="9043988" y="4067294"/>
            <a:ext cx="2844165" cy="2944654"/>
          </a:xfrm>
          <a:prstGeom prst="rect">
            <a:avLst/>
          </a:prstGeom>
          <a:noFill/>
          <a:ln/>
        </p:spPr>
        <p:txBody>
          <a:bodyPr wrap="square" rtlCol="0" anchor="t"/>
          <a:lstStyle/>
          <a:p>
            <a:pPr algn="l" indent="0" marL="0">
              <a:lnSpc>
                <a:spcPts val="2577"/>
              </a:lnSpc>
              <a:buNone/>
            </a:pPr>
            <a:r>
              <a:rPr lang="en-US" sz="1611" spc="-32" kern="0" dirty="0">
                <a:solidFill>
                  <a:srgbClr val="272525"/>
                </a:solidFill>
                <a:latin typeface="Source Sans Pro" pitchFamily="34" charset="0"/>
                <a:ea typeface="Source Sans Pro" pitchFamily="34" charset="-122"/>
                <a:cs typeface="Source Sans Pro" pitchFamily="34" charset="-120"/>
              </a:rPr>
              <a:t>The integration of sensor-cloud with the Internet of Things (IoT) enables the creation of smart environments, where sensor data is leveraged for automating processes, optimizing resource usage, and enhancing overall quality of life in urban and rural settings.</a:t>
            </a:r>
            <a:endParaRPr lang="en-US" sz="1611" dirty="0"/>
          </a:p>
        </p:txBody>
      </p:sp>
      <p:pic>
        <p:nvPicPr>
          <p:cNvPr id="14" name="Image 4" descr="preencoded.png">
            <a:hlinkClick r:id="rId6" tooltip=""/>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r>
          <p:cNvPicPr>
            <a:picLocks noChangeAspect="1"/>
          </p:cNvPicPr>
          <p:nvPr/>
        </p:nvPicPr>
        <p:blipFill>
          <a:blip r:embed="rId2"/>
          <a:stretch>
            <a:fillRect/>
          </a:stretch>
        </p:blipFill>
        <p:spPr>
          <a:xfrm>
            <a:off x="0" y="0"/>
            <a:ext cx="3657600" cy="8229600"/>
          </a:xfrm>
          <a:prstGeom prst="rect">
            <a:avLst/>
          </a:prstGeom>
        </p:spPr>
      </p:pic>
      <p:sp>
        <p:nvSpPr>
          <p:cNvPr id="5" name="Text 1"/>
          <p:cNvSpPr/>
          <p:nvPr/>
        </p:nvSpPr>
        <p:spPr>
          <a:xfrm>
            <a:off x="4490799" y="760452"/>
            <a:ext cx="7072789" cy="694373"/>
          </a:xfrm>
          <a:prstGeom prst="rect">
            <a:avLst/>
          </a:prstGeom>
          <a:noFill/>
          <a:ln/>
        </p:spPr>
        <p:txBody>
          <a:bodyPr wrap="none" rtlCol="0" anchor="t"/>
          <a:lstStyle/>
          <a:p>
            <a:pPr indent="0" marL="0">
              <a:lnSpc>
                <a:spcPts val="5468"/>
              </a:lnSpc>
              <a:buNone/>
            </a:pPr>
            <a:r>
              <a:rPr lang="en-US" sz="4374" b="1" spc="-87" kern="0" dirty="0">
                <a:solidFill>
                  <a:srgbClr val="000000"/>
                </a:solidFill>
                <a:latin typeface="adonis-web" pitchFamily="34" charset="0"/>
                <a:ea typeface="adonis-web" pitchFamily="34" charset="-122"/>
                <a:cs typeface="adonis-web" pitchFamily="34" charset="-120"/>
              </a:rPr>
              <a:t>Smart Cities and Smart Homes</a:t>
            </a:r>
            <a:endParaRPr lang="en-US" sz="4374" dirty="0"/>
          </a:p>
        </p:txBody>
      </p:sp>
      <p:sp>
        <p:nvSpPr>
          <p:cNvPr id="6" name="Shape 2"/>
          <p:cNvSpPr/>
          <p:nvPr/>
        </p:nvSpPr>
        <p:spPr>
          <a:xfrm>
            <a:off x="4490799" y="1788081"/>
            <a:ext cx="4542115" cy="3440192"/>
          </a:xfrm>
          <a:prstGeom prst="roundRect">
            <a:avLst>
              <a:gd name="adj" fmla="val 2907"/>
            </a:avLst>
          </a:prstGeom>
          <a:solidFill>
            <a:srgbClr val="F0D4F7"/>
          </a:solidFill>
          <a:ln w="13811">
            <a:solidFill>
              <a:srgbClr val="E1A9EF"/>
            </a:solidFill>
            <a:prstDash val="solid"/>
          </a:ln>
        </p:spPr>
      </p:sp>
      <p:sp>
        <p:nvSpPr>
          <p:cNvPr id="7" name="Text 3"/>
          <p:cNvSpPr/>
          <p:nvPr/>
        </p:nvSpPr>
        <p:spPr>
          <a:xfrm>
            <a:off x="4726781" y="2024063"/>
            <a:ext cx="2380655" cy="347186"/>
          </a:xfrm>
          <a:prstGeom prst="rect">
            <a:avLst/>
          </a:prstGeom>
          <a:noFill/>
          <a:ln/>
        </p:spPr>
        <p:txBody>
          <a:bodyPr wrap="none" rtlCol="0" anchor="t"/>
          <a:lstStyle/>
          <a:p>
            <a:pPr indent="0" marL="0">
              <a:lnSpc>
                <a:spcPts val="2734"/>
              </a:lnSpc>
              <a:buNone/>
            </a:pPr>
            <a:r>
              <a:rPr lang="en-US" sz="2187" b="1" spc="-44" kern="0" dirty="0">
                <a:solidFill>
                  <a:srgbClr val="272525"/>
                </a:solidFill>
                <a:latin typeface="adonis-web" pitchFamily="34" charset="0"/>
                <a:ea typeface="adonis-web" pitchFamily="34" charset="-122"/>
                <a:cs typeface="adonis-web" pitchFamily="34" charset="-120"/>
              </a:rPr>
              <a:t>Urban Infrastructure</a:t>
            </a:r>
            <a:endParaRPr lang="en-US" sz="2187" dirty="0"/>
          </a:p>
        </p:txBody>
      </p:sp>
      <p:sp>
        <p:nvSpPr>
          <p:cNvPr id="8" name="Text 4"/>
          <p:cNvSpPr/>
          <p:nvPr/>
        </p:nvSpPr>
        <p:spPr>
          <a:xfrm>
            <a:off x="4726781" y="2504480"/>
            <a:ext cx="4070152" cy="2487811"/>
          </a:xfrm>
          <a:prstGeom prst="rect">
            <a:avLst/>
          </a:prstGeom>
          <a:noFill/>
          <a:ln/>
        </p:spPr>
        <p:txBody>
          <a:bodyPr wrap="square" rtlCol="0" anchor="t"/>
          <a:lstStyle/>
          <a:p>
            <a:pPr indent="0" marL="0">
              <a:lnSpc>
                <a:spcPts val="2799"/>
              </a:lnSpc>
              <a:buNone/>
            </a:pPr>
            <a:r>
              <a:rPr lang="en-US" sz="1750" spc="-35" kern="0" dirty="0">
                <a:solidFill>
                  <a:srgbClr val="272525"/>
                </a:solidFill>
                <a:latin typeface="Source Sans Pro" pitchFamily="34" charset="0"/>
                <a:ea typeface="Source Sans Pro" pitchFamily="34" charset="-122"/>
                <a:cs typeface="Source Sans Pro" pitchFamily="34" charset="-120"/>
              </a:rPr>
              <a:t>Smart cities leverage IoT, sensor networks, and data analytics to optimize energy usage, improve traffic and transportation systems, enhance public safety, and provide efficient waste management, contributing to a sustainable and high-quality urban environment.</a:t>
            </a:r>
            <a:endParaRPr lang="en-US" sz="1750" dirty="0"/>
          </a:p>
        </p:txBody>
      </p:sp>
      <p:sp>
        <p:nvSpPr>
          <p:cNvPr id="9" name="Shape 5"/>
          <p:cNvSpPr/>
          <p:nvPr/>
        </p:nvSpPr>
        <p:spPr>
          <a:xfrm>
            <a:off x="9255085" y="1788081"/>
            <a:ext cx="4542115" cy="3440192"/>
          </a:xfrm>
          <a:prstGeom prst="roundRect">
            <a:avLst>
              <a:gd name="adj" fmla="val 2907"/>
            </a:avLst>
          </a:prstGeom>
          <a:solidFill>
            <a:srgbClr val="F0D4F7"/>
          </a:solidFill>
          <a:ln w="13811">
            <a:solidFill>
              <a:srgbClr val="E1A9EF"/>
            </a:solidFill>
            <a:prstDash val="solid"/>
          </a:ln>
        </p:spPr>
      </p:sp>
      <p:sp>
        <p:nvSpPr>
          <p:cNvPr id="10" name="Text 6"/>
          <p:cNvSpPr/>
          <p:nvPr/>
        </p:nvSpPr>
        <p:spPr>
          <a:xfrm>
            <a:off x="9491067" y="2024063"/>
            <a:ext cx="2221944" cy="347186"/>
          </a:xfrm>
          <a:prstGeom prst="rect">
            <a:avLst/>
          </a:prstGeom>
          <a:noFill/>
          <a:ln/>
        </p:spPr>
        <p:txBody>
          <a:bodyPr wrap="none" rtlCol="0" anchor="t"/>
          <a:lstStyle/>
          <a:p>
            <a:pPr indent="0" marL="0">
              <a:lnSpc>
                <a:spcPts val="2734"/>
              </a:lnSpc>
              <a:buNone/>
            </a:pPr>
            <a:r>
              <a:rPr lang="en-US" sz="2187" b="1" spc="-44" kern="0" dirty="0">
                <a:solidFill>
                  <a:srgbClr val="272525"/>
                </a:solidFill>
                <a:latin typeface="adonis-web" pitchFamily="34" charset="0"/>
                <a:ea typeface="adonis-web" pitchFamily="34" charset="-122"/>
                <a:cs typeface="adonis-web" pitchFamily="34" charset="-120"/>
              </a:rPr>
              <a:t>Home Automation</a:t>
            </a:r>
            <a:endParaRPr lang="en-US" sz="2187" dirty="0"/>
          </a:p>
        </p:txBody>
      </p:sp>
      <p:sp>
        <p:nvSpPr>
          <p:cNvPr id="11" name="Text 7"/>
          <p:cNvSpPr/>
          <p:nvPr/>
        </p:nvSpPr>
        <p:spPr>
          <a:xfrm>
            <a:off x="9491067" y="2504480"/>
            <a:ext cx="4070152" cy="2132409"/>
          </a:xfrm>
          <a:prstGeom prst="rect">
            <a:avLst/>
          </a:prstGeom>
          <a:noFill/>
          <a:ln/>
        </p:spPr>
        <p:txBody>
          <a:bodyPr wrap="square" rtlCol="0" anchor="t"/>
          <a:lstStyle/>
          <a:p>
            <a:pPr indent="0" marL="0">
              <a:lnSpc>
                <a:spcPts val="2799"/>
              </a:lnSpc>
              <a:buNone/>
            </a:pPr>
            <a:r>
              <a:rPr lang="en-US" sz="1750" spc="-35" kern="0" dirty="0">
                <a:solidFill>
                  <a:srgbClr val="272525"/>
                </a:solidFill>
                <a:latin typeface="Source Sans Pro" pitchFamily="34" charset="0"/>
                <a:ea typeface="Source Sans Pro" pitchFamily="34" charset="-122"/>
                <a:cs typeface="Source Sans Pro" pitchFamily="34" charset="-120"/>
              </a:rPr>
              <a:t>Smart homes use connected devices and sensors for automating and controlling household systems such as lighting, climate, entertainment, and security. This technology provides convenience, energy efficiency, and enhanced security for homeowners.</a:t>
            </a:r>
            <a:endParaRPr lang="en-US" sz="1750" dirty="0"/>
          </a:p>
        </p:txBody>
      </p:sp>
      <p:sp>
        <p:nvSpPr>
          <p:cNvPr id="12" name="Shape 8"/>
          <p:cNvSpPr/>
          <p:nvPr/>
        </p:nvSpPr>
        <p:spPr>
          <a:xfrm>
            <a:off x="4490799" y="5450443"/>
            <a:ext cx="9306401" cy="2018586"/>
          </a:xfrm>
          <a:prstGeom prst="roundRect">
            <a:avLst>
              <a:gd name="adj" fmla="val 4953"/>
            </a:avLst>
          </a:prstGeom>
          <a:solidFill>
            <a:srgbClr val="F0D4F7"/>
          </a:solidFill>
          <a:ln w="13811">
            <a:solidFill>
              <a:srgbClr val="E1A9EF"/>
            </a:solidFill>
            <a:prstDash val="solid"/>
          </a:ln>
        </p:spPr>
      </p:sp>
      <p:sp>
        <p:nvSpPr>
          <p:cNvPr id="13" name="Text 9"/>
          <p:cNvSpPr/>
          <p:nvPr/>
        </p:nvSpPr>
        <p:spPr>
          <a:xfrm>
            <a:off x="4726781" y="5686425"/>
            <a:ext cx="2221944" cy="347186"/>
          </a:xfrm>
          <a:prstGeom prst="rect">
            <a:avLst/>
          </a:prstGeom>
          <a:noFill/>
          <a:ln/>
        </p:spPr>
        <p:txBody>
          <a:bodyPr wrap="none" rtlCol="0" anchor="t"/>
          <a:lstStyle/>
          <a:p>
            <a:pPr indent="0" marL="0">
              <a:lnSpc>
                <a:spcPts val="2734"/>
              </a:lnSpc>
              <a:buNone/>
            </a:pPr>
            <a:r>
              <a:rPr lang="en-US" sz="2187" b="1" spc="-44" kern="0" dirty="0">
                <a:solidFill>
                  <a:srgbClr val="272525"/>
                </a:solidFill>
                <a:latin typeface="adonis-web" pitchFamily="34" charset="0"/>
                <a:ea typeface="adonis-web" pitchFamily="34" charset="-122"/>
                <a:cs typeface="adonis-web" pitchFamily="34" charset="-120"/>
              </a:rPr>
              <a:t>Connectivity</a:t>
            </a:r>
            <a:endParaRPr lang="en-US" sz="2187" dirty="0"/>
          </a:p>
        </p:txBody>
      </p:sp>
      <p:sp>
        <p:nvSpPr>
          <p:cNvPr id="14" name="Text 10"/>
          <p:cNvSpPr/>
          <p:nvPr/>
        </p:nvSpPr>
        <p:spPr>
          <a:xfrm>
            <a:off x="4726781" y="6166842"/>
            <a:ext cx="8834438" cy="1066205"/>
          </a:xfrm>
          <a:prstGeom prst="rect">
            <a:avLst/>
          </a:prstGeom>
          <a:noFill/>
          <a:ln/>
        </p:spPr>
        <p:txBody>
          <a:bodyPr wrap="square" rtlCol="0" anchor="t"/>
          <a:lstStyle/>
          <a:p>
            <a:pPr indent="0" marL="0">
              <a:lnSpc>
                <a:spcPts val="2799"/>
              </a:lnSpc>
              <a:buNone/>
            </a:pPr>
            <a:r>
              <a:rPr lang="en-US" sz="1750" spc="-35" kern="0" dirty="0">
                <a:solidFill>
                  <a:srgbClr val="272525"/>
                </a:solidFill>
                <a:latin typeface="Source Sans Pro" pitchFamily="34" charset="0"/>
                <a:ea typeface="Source Sans Pro" pitchFamily="34" charset="-122"/>
                <a:cs typeface="Source Sans Pro" pitchFamily="34" charset="-120"/>
              </a:rPr>
              <a:t>Both smart cities and smart homes rely on robust connectivity and communication infrastructure to enable seamless data exchange and real-time monitoring, leading to improved decision-making, resource optimization, and enhanced quality of life.</a:t>
            </a:r>
            <a:endParaRPr lang="en-US" sz="1750" dirty="0"/>
          </a:p>
        </p:txBody>
      </p:sp>
      <p:pic>
        <p:nvPicPr>
          <p:cNvPr id="15"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32696"/>
          </a:xfrm>
          <a:prstGeom prst="rect">
            <a:avLst/>
          </a:prstGeom>
          <a:solidFill>
            <a:srgbClr val="FFFFFF">
              <a:alpha val="75000"/>
            </a:srgbClr>
          </a:solidFill>
          <a:ln/>
        </p:spPr>
      </p:sp>
      <p:pic>
        <p:nvPicPr>
          <p:cNvPr id="4" name="Image 1" descr="preencoded.png">    </p:cNvPr>
          <p:cNvPicPr>
            <a:picLocks noChangeAspect="1"/>
          </p:cNvPicPr>
          <p:nvPr/>
        </p:nvPicPr>
        <p:blipFill>
          <a:blip r:embed="rId2"/>
          <a:stretch>
            <a:fillRect/>
          </a:stretch>
        </p:blipFill>
        <p:spPr>
          <a:xfrm>
            <a:off x="10972800" y="0"/>
            <a:ext cx="3657600" cy="8232696"/>
          </a:xfrm>
          <a:prstGeom prst="rect">
            <a:avLst/>
          </a:prstGeom>
        </p:spPr>
      </p:pic>
      <p:sp>
        <p:nvSpPr>
          <p:cNvPr id="5" name="Text 1"/>
          <p:cNvSpPr/>
          <p:nvPr/>
        </p:nvSpPr>
        <p:spPr>
          <a:xfrm>
            <a:off x="791408" y="580311"/>
            <a:ext cx="4244935" cy="659606"/>
          </a:xfrm>
          <a:prstGeom prst="rect">
            <a:avLst/>
          </a:prstGeom>
          <a:noFill/>
          <a:ln/>
        </p:spPr>
        <p:txBody>
          <a:bodyPr wrap="none" rtlCol="0" anchor="t"/>
          <a:lstStyle/>
          <a:p>
            <a:pPr indent="0" marL="0">
              <a:lnSpc>
                <a:spcPts val="5193"/>
              </a:lnSpc>
              <a:buNone/>
            </a:pPr>
            <a:r>
              <a:rPr lang="en-US" sz="4155" b="1" spc="-83" kern="0" dirty="0">
                <a:solidFill>
                  <a:srgbClr val="000000"/>
                </a:solidFill>
                <a:latin typeface="adonis-web" pitchFamily="34" charset="0"/>
                <a:ea typeface="adonis-web" pitchFamily="34" charset="-122"/>
                <a:cs typeface="adonis-web" pitchFamily="34" charset="-120"/>
              </a:rPr>
              <a:t>Connected Vehicles</a:t>
            </a:r>
            <a:endParaRPr lang="en-US" sz="4155" dirty="0"/>
          </a:p>
        </p:txBody>
      </p:sp>
      <p:sp>
        <p:nvSpPr>
          <p:cNvPr id="6" name="Shape 2"/>
          <p:cNvSpPr/>
          <p:nvPr/>
        </p:nvSpPr>
        <p:spPr>
          <a:xfrm>
            <a:off x="1086922" y="1556504"/>
            <a:ext cx="42148" cy="6095881"/>
          </a:xfrm>
          <a:prstGeom prst="roundRect">
            <a:avLst>
              <a:gd name="adj" fmla="val 225341"/>
            </a:avLst>
          </a:prstGeom>
          <a:solidFill>
            <a:srgbClr val="E1A9EF"/>
          </a:solidFill>
          <a:ln/>
        </p:spPr>
      </p:sp>
      <p:sp>
        <p:nvSpPr>
          <p:cNvPr id="7" name="Shape 3"/>
          <p:cNvSpPr/>
          <p:nvPr/>
        </p:nvSpPr>
        <p:spPr>
          <a:xfrm>
            <a:off x="1345406" y="1937623"/>
            <a:ext cx="738664" cy="42148"/>
          </a:xfrm>
          <a:prstGeom prst="roundRect">
            <a:avLst>
              <a:gd name="adj" fmla="val 225341"/>
            </a:avLst>
          </a:prstGeom>
          <a:solidFill>
            <a:srgbClr val="E1A9EF"/>
          </a:solidFill>
          <a:ln/>
        </p:spPr>
      </p:sp>
      <p:sp>
        <p:nvSpPr>
          <p:cNvPr id="8" name="Shape 4"/>
          <p:cNvSpPr/>
          <p:nvPr/>
        </p:nvSpPr>
        <p:spPr>
          <a:xfrm>
            <a:off x="870585" y="1721406"/>
            <a:ext cx="474821" cy="474821"/>
          </a:xfrm>
          <a:prstGeom prst="roundRect">
            <a:avLst>
              <a:gd name="adj" fmla="val 20003"/>
            </a:avLst>
          </a:prstGeom>
          <a:solidFill>
            <a:srgbClr val="F0D4F7"/>
          </a:solidFill>
          <a:ln w="13097">
            <a:solidFill>
              <a:srgbClr val="E1A9EF"/>
            </a:solidFill>
            <a:prstDash val="solid"/>
          </a:ln>
        </p:spPr>
      </p:sp>
      <p:sp>
        <p:nvSpPr>
          <p:cNvPr id="9" name="Text 5"/>
          <p:cNvSpPr/>
          <p:nvPr/>
        </p:nvSpPr>
        <p:spPr>
          <a:xfrm>
            <a:off x="1019651" y="1760934"/>
            <a:ext cx="176570" cy="395645"/>
          </a:xfrm>
          <a:prstGeom prst="rect">
            <a:avLst/>
          </a:prstGeom>
          <a:noFill/>
          <a:ln/>
        </p:spPr>
        <p:txBody>
          <a:bodyPr wrap="none" rtlCol="0" anchor="t"/>
          <a:lstStyle/>
          <a:p>
            <a:pPr algn="ctr" indent="0" marL="0">
              <a:lnSpc>
                <a:spcPts val="3116"/>
              </a:lnSpc>
              <a:buNone/>
            </a:pPr>
            <a:r>
              <a:rPr lang="en-US" sz="2493" b="1" spc="-50" kern="0" dirty="0">
                <a:solidFill>
                  <a:srgbClr val="272525"/>
                </a:solidFill>
                <a:latin typeface="adonis-web" pitchFamily="34" charset="0"/>
                <a:ea typeface="adonis-web" pitchFamily="34" charset="-122"/>
                <a:cs typeface="adonis-web" pitchFamily="34" charset="-120"/>
              </a:rPr>
              <a:t>1</a:t>
            </a:r>
            <a:endParaRPr lang="en-US" sz="2493" dirty="0"/>
          </a:p>
        </p:txBody>
      </p:sp>
      <p:sp>
        <p:nvSpPr>
          <p:cNvPr id="10" name="Text 6"/>
          <p:cNvSpPr/>
          <p:nvPr/>
        </p:nvSpPr>
        <p:spPr>
          <a:xfrm>
            <a:off x="2268736" y="1767483"/>
            <a:ext cx="3839289" cy="329803"/>
          </a:xfrm>
          <a:prstGeom prst="rect">
            <a:avLst/>
          </a:prstGeom>
          <a:noFill/>
          <a:ln/>
        </p:spPr>
        <p:txBody>
          <a:bodyPr wrap="none" rtlCol="0" anchor="t"/>
          <a:lstStyle/>
          <a:p>
            <a:pPr algn="l" indent="0" marL="0">
              <a:lnSpc>
                <a:spcPts val="2597"/>
              </a:lnSpc>
              <a:buNone/>
            </a:pPr>
            <a:r>
              <a:rPr lang="en-US" sz="2077" b="1" spc="-42" kern="0" dirty="0">
                <a:solidFill>
                  <a:srgbClr val="272525"/>
                </a:solidFill>
                <a:latin typeface="adonis-web" pitchFamily="34" charset="0"/>
                <a:ea typeface="adonis-web" pitchFamily="34" charset="-122"/>
                <a:cs typeface="adonis-web" pitchFamily="34" charset="-120"/>
              </a:rPr>
              <a:t>Vehicle-to-Vehicle Communication</a:t>
            </a:r>
            <a:endParaRPr lang="en-US" sz="2077" dirty="0"/>
          </a:p>
        </p:txBody>
      </p:sp>
      <p:sp>
        <p:nvSpPr>
          <p:cNvPr id="11" name="Text 7"/>
          <p:cNvSpPr/>
          <p:nvPr/>
        </p:nvSpPr>
        <p:spPr>
          <a:xfrm>
            <a:off x="2268736" y="2223849"/>
            <a:ext cx="7912656" cy="1012984"/>
          </a:xfrm>
          <a:prstGeom prst="rect">
            <a:avLst/>
          </a:prstGeom>
          <a:noFill/>
          <a:ln/>
        </p:spPr>
        <p:txBody>
          <a:bodyPr wrap="square" rtlCol="0" anchor="t"/>
          <a:lstStyle/>
          <a:p>
            <a:pPr algn="l" indent="0" marL="0">
              <a:lnSpc>
                <a:spcPts val="2659"/>
              </a:lnSpc>
              <a:buNone/>
            </a:pPr>
            <a:r>
              <a:rPr lang="en-US" sz="1662" spc="-33" kern="0" dirty="0">
                <a:solidFill>
                  <a:srgbClr val="272525"/>
                </a:solidFill>
                <a:latin typeface="Source Sans Pro" pitchFamily="34" charset="0"/>
                <a:ea typeface="Source Sans Pro" pitchFamily="34" charset="-122"/>
                <a:cs typeface="Source Sans Pro" pitchFamily="34" charset="-120"/>
              </a:rPr>
              <a:t>Connected vehicle technology allows cars to communicate with each other to share information about road conditions, traffic, and potential hazards, contributing to safer and more efficient transportation systems.</a:t>
            </a:r>
            <a:endParaRPr lang="en-US" sz="1662" dirty="0"/>
          </a:p>
        </p:txBody>
      </p:sp>
      <p:sp>
        <p:nvSpPr>
          <p:cNvPr id="12" name="Shape 8"/>
          <p:cNvSpPr/>
          <p:nvPr/>
        </p:nvSpPr>
        <p:spPr>
          <a:xfrm>
            <a:off x="1345406" y="4039910"/>
            <a:ext cx="738664" cy="42148"/>
          </a:xfrm>
          <a:prstGeom prst="roundRect">
            <a:avLst>
              <a:gd name="adj" fmla="val 225341"/>
            </a:avLst>
          </a:prstGeom>
          <a:solidFill>
            <a:srgbClr val="E1A9EF"/>
          </a:solidFill>
          <a:ln/>
        </p:spPr>
      </p:sp>
      <p:sp>
        <p:nvSpPr>
          <p:cNvPr id="13" name="Shape 9"/>
          <p:cNvSpPr/>
          <p:nvPr/>
        </p:nvSpPr>
        <p:spPr>
          <a:xfrm>
            <a:off x="870585" y="3823692"/>
            <a:ext cx="474821" cy="474821"/>
          </a:xfrm>
          <a:prstGeom prst="roundRect">
            <a:avLst>
              <a:gd name="adj" fmla="val 20003"/>
            </a:avLst>
          </a:prstGeom>
          <a:solidFill>
            <a:srgbClr val="F0D4F7"/>
          </a:solidFill>
          <a:ln w="13097">
            <a:solidFill>
              <a:srgbClr val="E1A9EF"/>
            </a:solidFill>
            <a:prstDash val="solid"/>
          </a:ln>
        </p:spPr>
      </p:sp>
      <p:sp>
        <p:nvSpPr>
          <p:cNvPr id="14" name="Text 10"/>
          <p:cNvSpPr/>
          <p:nvPr/>
        </p:nvSpPr>
        <p:spPr>
          <a:xfrm>
            <a:off x="1019651" y="3863221"/>
            <a:ext cx="176570" cy="395645"/>
          </a:xfrm>
          <a:prstGeom prst="rect">
            <a:avLst/>
          </a:prstGeom>
          <a:noFill/>
          <a:ln/>
        </p:spPr>
        <p:txBody>
          <a:bodyPr wrap="none" rtlCol="0" anchor="t"/>
          <a:lstStyle/>
          <a:p>
            <a:pPr algn="ctr" indent="0" marL="0">
              <a:lnSpc>
                <a:spcPts val="3116"/>
              </a:lnSpc>
              <a:buNone/>
            </a:pPr>
            <a:r>
              <a:rPr lang="en-US" sz="2493" b="1" spc="-50" kern="0" dirty="0">
                <a:solidFill>
                  <a:srgbClr val="272525"/>
                </a:solidFill>
                <a:latin typeface="adonis-web" pitchFamily="34" charset="0"/>
                <a:ea typeface="adonis-web" pitchFamily="34" charset="-122"/>
                <a:cs typeface="adonis-web" pitchFamily="34" charset="-120"/>
              </a:rPr>
              <a:t>2</a:t>
            </a:r>
            <a:endParaRPr lang="en-US" sz="2493" dirty="0"/>
          </a:p>
        </p:txBody>
      </p:sp>
      <p:sp>
        <p:nvSpPr>
          <p:cNvPr id="15" name="Text 11"/>
          <p:cNvSpPr/>
          <p:nvPr/>
        </p:nvSpPr>
        <p:spPr>
          <a:xfrm>
            <a:off x="2268736" y="3869769"/>
            <a:ext cx="2320647" cy="329803"/>
          </a:xfrm>
          <a:prstGeom prst="rect">
            <a:avLst/>
          </a:prstGeom>
          <a:noFill/>
          <a:ln/>
        </p:spPr>
        <p:txBody>
          <a:bodyPr wrap="none" rtlCol="0" anchor="t"/>
          <a:lstStyle/>
          <a:p>
            <a:pPr algn="l" indent="0" marL="0">
              <a:lnSpc>
                <a:spcPts val="2597"/>
              </a:lnSpc>
              <a:buNone/>
            </a:pPr>
            <a:r>
              <a:rPr lang="en-US" sz="2077" b="1" spc="-42" kern="0" dirty="0">
                <a:solidFill>
                  <a:srgbClr val="272525"/>
                </a:solidFill>
                <a:latin typeface="adonis-web" pitchFamily="34" charset="0"/>
                <a:ea typeface="adonis-web" pitchFamily="34" charset="-122"/>
                <a:cs typeface="adonis-web" pitchFamily="34" charset="-120"/>
              </a:rPr>
              <a:t>Autonomous Driving</a:t>
            </a:r>
            <a:endParaRPr lang="en-US" sz="2077" dirty="0"/>
          </a:p>
        </p:txBody>
      </p:sp>
      <p:sp>
        <p:nvSpPr>
          <p:cNvPr id="16" name="Text 12"/>
          <p:cNvSpPr/>
          <p:nvPr/>
        </p:nvSpPr>
        <p:spPr>
          <a:xfrm>
            <a:off x="2268736" y="4326136"/>
            <a:ext cx="7912656" cy="1012984"/>
          </a:xfrm>
          <a:prstGeom prst="rect">
            <a:avLst/>
          </a:prstGeom>
          <a:noFill/>
          <a:ln/>
        </p:spPr>
        <p:txBody>
          <a:bodyPr wrap="square" rtlCol="0" anchor="t"/>
          <a:lstStyle/>
          <a:p>
            <a:pPr algn="l" indent="0" marL="0">
              <a:lnSpc>
                <a:spcPts val="2659"/>
              </a:lnSpc>
              <a:buNone/>
            </a:pPr>
            <a:r>
              <a:rPr lang="en-US" sz="1662" spc="-33" kern="0" dirty="0">
                <a:solidFill>
                  <a:srgbClr val="272525"/>
                </a:solidFill>
                <a:latin typeface="Source Sans Pro" pitchFamily="34" charset="0"/>
                <a:ea typeface="Source Sans Pro" pitchFamily="34" charset="-122"/>
                <a:cs typeface="Source Sans Pro" pitchFamily="34" charset="-120"/>
              </a:rPr>
              <a:t>Integration of connected vehicle systems with AI and sensor technologies enables autonomous driving features, reducing the risk of accidents, optimizing fuel consumption, and providing a more comfortable and productive travel experience.</a:t>
            </a:r>
            <a:endParaRPr lang="en-US" sz="1662" dirty="0"/>
          </a:p>
        </p:txBody>
      </p:sp>
      <p:sp>
        <p:nvSpPr>
          <p:cNvPr id="17" name="Shape 13"/>
          <p:cNvSpPr/>
          <p:nvPr/>
        </p:nvSpPr>
        <p:spPr>
          <a:xfrm>
            <a:off x="1345406" y="6142196"/>
            <a:ext cx="738664" cy="42148"/>
          </a:xfrm>
          <a:prstGeom prst="roundRect">
            <a:avLst>
              <a:gd name="adj" fmla="val 225341"/>
            </a:avLst>
          </a:prstGeom>
          <a:solidFill>
            <a:srgbClr val="E1A9EF"/>
          </a:solidFill>
          <a:ln/>
        </p:spPr>
      </p:sp>
      <p:sp>
        <p:nvSpPr>
          <p:cNvPr id="18" name="Shape 14"/>
          <p:cNvSpPr/>
          <p:nvPr/>
        </p:nvSpPr>
        <p:spPr>
          <a:xfrm>
            <a:off x="870585" y="5925979"/>
            <a:ext cx="474821" cy="474821"/>
          </a:xfrm>
          <a:prstGeom prst="roundRect">
            <a:avLst>
              <a:gd name="adj" fmla="val 20003"/>
            </a:avLst>
          </a:prstGeom>
          <a:solidFill>
            <a:srgbClr val="F0D4F7"/>
          </a:solidFill>
          <a:ln w="13097">
            <a:solidFill>
              <a:srgbClr val="E1A9EF"/>
            </a:solidFill>
            <a:prstDash val="solid"/>
          </a:ln>
        </p:spPr>
      </p:sp>
      <p:sp>
        <p:nvSpPr>
          <p:cNvPr id="19" name="Text 15"/>
          <p:cNvSpPr/>
          <p:nvPr/>
        </p:nvSpPr>
        <p:spPr>
          <a:xfrm>
            <a:off x="1019651" y="5965508"/>
            <a:ext cx="176570" cy="395645"/>
          </a:xfrm>
          <a:prstGeom prst="rect">
            <a:avLst/>
          </a:prstGeom>
          <a:noFill/>
          <a:ln/>
        </p:spPr>
        <p:txBody>
          <a:bodyPr wrap="none" rtlCol="0" anchor="t"/>
          <a:lstStyle/>
          <a:p>
            <a:pPr algn="ctr" indent="0" marL="0">
              <a:lnSpc>
                <a:spcPts val="3116"/>
              </a:lnSpc>
              <a:buNone/>
            </a:pPr>
            <a:r>
              <a:rPr lang="en-US" sz="2493" b="1" spc="-50" kern="0" dirty="0">
                <a:solidFill>
                  <a:srgbClr val="272525"/>
                </a:solidFill>
                <a:latin typeface="adonis-web" pitchFamily="34" charset="0"/>
                <a:ea typeface="adonis-web" pitchFamily="34" charset="-122"/>
                <a:cs typeface="adonis-web" pitchFamily="34" charset="-120"/>
              </a:rPr>
              <a:t>3</a:t>
            </a:r>
            <a:endParaRPr lang="en-US" sz="2493" dirty="0"/>
          </a:p>
        </p:txBody>
      </p:sp>
      <p:sp>
        <p:nvSpPr>
          <p:cNvPr id="20" name="Text 16"/>
          <p:cNvSpPr/>
          <p:nvPr/>
        </p:nvSpPr>
        <p:spPr>
          <a:xfrm>
            <a:off x="2268736" y="5972056"/>
            <a:ext cx="3737967" cy="329803"/>
          </a:xfrm>
          <a:prstGeom prst="rect">
            <a:avLst/>
          </a:prstGeom>
          <a:noFill/>
          <a:ln/>
        </p:spPr>
        <p:txBody>
          <a:bodyPr wrap="none" rtlCol="0" anchor="t"/>
          <a:lstStyle/>
          <a:p>
            <a:pPr algn="l" indent="0" marL="0">
              <a:lnSpc>
                <a:spcPts val="2597"/>
              </a:lnSpc>
              <a:buNone/>
            </a:pPr>
            <a:r>
              <a:rPr lang="en-US" sz="2077" b="1" spc="-42" kern="0" dirty="0">
                <a:solidFill>
                  <a:srgbClr val="272525"/>
                </a:solidFill>
                <a:latin typeface="adonis-web" pitchFamily="34" charset="0"/>
                <a:ea typeface="adonis-web" pitchFamily="34" charset="-122"/>
                <a:cs typeface="adonis-web" pitchFamily="34" charset="-120"/>
              </a:rPr>
              <a:t>Telematics and Fleet Management</a:t>
            </a:r>
            <a:endParaRPr lang="en-US" sz="2077" dirty="0"/>
          </a:p>
        </p:txBody>
      </p:sp>
      <p:sp>
        <p:nvSpPr>
          <p:cNvPr id="21" name="Text 17"/>
          <p:cNvSpPr/>
          <p:nvPr/>
        </p:nvSpPr>
        <p:spPr>
          <a:xfrm>
            <a:off x="2268736" y="6428423"/>
            <a:ext cx="7912656" cy="1012984"/>
          </a:xfrm>
          <a:prstGeom prst="rect">
            <a:avLst/>
          </a:prstGeom>
          <a:noFill/>
          <a:ln/>
        </p:spPr>
        <p:txBody>
          <a:bodyPr wrap="square" rtlCol="0" anchor="t"/>
          <a:lstStyle/>
          <a:p>
            <a:pPr algn="l" indent="0" marL="0">
              <a:lnSpc>
                <a:spcPts val="2659"/>
              </a:lnSpc>
              <a:buNone/>
            </a:pPr>
            <a:r>
              <a:rPr lang="en-US" sz="1662" spc="-33" kern="0" dirty="0">
                <a:solidFill>
                  <a:srgbClr val="272525"/>
                </a:solidFill>
                <a:latin typeface="Source Sans Pro" pitchFamily="34" charset="0"/>
                <a:ea typeface="Source Sans Pro" pitchFamily="34" charset="-122"/>
                <a:cs typeface="Source Sans Pro" pitchFamily="34" charset="-120"/>
              </a:rPr>
              <a:t>Connected vehicles utilize telematics for tracking and managing fleets, optimizing routes, monitoring vehicle performance, and improving overall safety and efficiency in transportation and logistics operations.</a:t>
            </a:r>
            <a:endParaRPr lang="en-US" sz="1662" dirty="0"/>
          </a:p>
        </p:txBody>
      </p:sp>
      <p:pic>
        <p:nvPicPr>
          <p:cNvPr id="22"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32577"/>
          </a:xfrm>
          <a:prstGeom prst="rect">
            <a:avLst/>
          </a:prstGeom>
          <a:solidFill>
            <a:srgbClr val="FFFFFF">
              <a:alpha val="75000"/>
            </a:srgbClr>
          </a:solidFill>
          <a:ln/>
        </p:spPr>
      </p:sp>
      <p:sp>
        <p:nvSpPr>
          <p:cNvPr id="4" name="Text 1"/>
          <p:cNvSpPr/>
          <p:nvPr/>
        </p:nvSpPr>
        <p:spPr>
          <a:xfrm>
            <a:off x="2393990" y="605433"/>
            <a:ext cx="4403169" cy="687943"/>
          </a:xfrm>
          <a:prstGeom prst="rect">
            <a:avLst/>
          </a:prstGeom>
          <a:noFill/>
          <a:ln/>
        </p:spPr>
        <p:txBody>
          <a:bodyPr wrap="none" rtlCol="0" anchor="t"/>
          <a:lstStyle/>
          <a:p>
            <a:pPr indent="0" marL="0">
              <a:lnSpc>
                <a:spcPts val="5417"/>
              </a:lnSpc>
              <a:buNone/>
            </a:pPr>
            <a:r>
              <a:rPr lang="en-US" sz="4334" b="1" spc="-87" kern="0" dirty="0">
                <a:solidFill>
                  <a:srgbClr val="000000"/>
                </a:solidFill>
                <a:latin typeface="adonis-web" pitchFamily="34" charset="0"/>
                <a:ea typeface="adonis-web" pitchFamily="34" charset="-122"/>
                <a:cs typeface="adonis-web" pitchFamily="34" charset="-120"/>
              </a:rPr>
              <a:t>Smart Grid</a:t>
            </a:r>
            <a:endParaRPr lang="en-US" sz="4334" dirty="0"/>
          </a:p>
        </p:txBody>
      </p:sp>
      <p:sp>
        <p:nvSpPr>
          <p:cNvPr id="5" name="Shape 2"/>
          <p:cNvSpPr/>
          <p:nvPr/>
        </p:nvSpPr>
        <p:spPr>
          <a:xfrm>
            <a:off x="2393990" y="1905714"/>
            <a:ext cx="495300" cy="495300"/>
          </a:xfrm>
          <a:prstGeom prst="roundRect">
            <a:avLst>
              <a:gd name="adj" fmla="val 20003"/>
            </a:avLst>
          </a:prstGeom>
          <a:solidFill>
            <a:srgbClr val="F0D4F7"/>
          </a:solidFill>
          <a:ln w="13692">
            <a:solidFill>
              <a:srgbClr val="E1A9EF"/>
            </a:solidFill>
            <a:prstDash val="solid"/>
          </a:ln>
        </p:spPr>
      </p:sp>
      <p:sp>
        <p:nvSpPr>
          <p:cNvPr id="6" name="Text 3"/>
          <p:cNvSpPr/>
          <p:nvPr/>
        </p:nvSpPr>
        <p:spPr>
          <a:xfrm>
            <a:off x="2553414" y="1946910"/>
            <a:ext cx="176332" cy="412790"/>
          </a:xfrm>
          <a:prstGeom prst="rect">
            <a:avLst/>
          </a:prstGeom>
          <a:noFill/>
          <a:ln/>
        </p:spPr>
        <p:txBody>
          <a:bodyPr wrap="none" rtlCol="0" anchor="t"/>
          <a:lstStyle/>
          <a:p>
            <a:pPr algn="ctr" indent="0" marL="0">
              <a:lnSpc>
                <a:spcPts val="3250"/>
              </a:lnSpc>
              <a:buNone/>
            </a:pPr>
            <a:r>
              <a:rPr lang="en-US" sz="2600" b="1" spc="-52" kern="0" dirty="0">
                <a:solidFill>
                  <a:srgbClr val="272525"/>
                </a:solidFill>
                <a:latin typeface="adonis-web" pitchFamily="34" charset="0"/>
                <a:ea typeface="adonis-web" pitchFamily="34" charset="-122"/>
                <a:cs typeface="adonis-web" pitchFamily="34" charset="-120"/>
              </a:rPr>
              <a:t>1</a:t>
            </a:r>
            <a:endParaRPr lang="en-US" sz="2600" dirty="0"/>
          </a:p>
        </p:txBody>
      </p:sp>
      <p:sp>
        <p:nvSpPr>
          <p:cNvPr id="7" name="Text 4"/>
          <p:cNvSpPr/>
          <p:nvPr/>
        </p:nvSpPr>
        <p:spPr>
          <a:xfrm>
            <a:off x="3109436" y="1981319"/>
            <a:ext cx="2247900" cy="343853"/>
          </a:xfrm>
          <a:prstGeom prst="rect">
            <a:avLst/>
          </a:prstGeom>
          <a:noFill/>
          <a:ln/>
        </p:spPr>
        <p:txBody>
          <a:bodyPr wrap="none" rtlCol="0" anchor="t"/>
          <a:lstStyle/>
          <a:p>
            <a:pPr indent="0" marL="0">
              <a:lnSpc>
                <a:spcPts val="2709"/>
              </a:lnSpc>
              <a:buNone/>
            </a:pPr>
            <a:r>
              <a:rPr lang="en-US" sz="2167" b="1" spc="-43" kern="0" dirty="0">
                <a:solidFill>
                  <a:srgbClr val="272525"/>
                </a:solidFill>
                <a:latin typeface="adonis-web" pitchFamily="34" charset="0"/>
                <a:ea typeface="adonis-web" pitchFamily="34" charset="-122"/>
                <a:cs typeface="adonis-web" pitchFamily="34" charset="-120"/>
              </a:rPr>
              <a:t>Grid Modernization</a:t>
            </a:r>
            <a:endParaRPr lang="en-US" sz="2167" dirty="0"/>
          </a:p>
        </p:txBody>
      </p:sp>
      <p:sp>
        <p:nvSpPr>
          <p:cNvPr id="8" name="Text 5"/>
          <p:cNvSpPr/>
          <p:nvPr/>
        </p:nvSpPr>
        <p:spPr>
          <a:xfrm>
            <a:off x="3109436" y="2457212"/>
            <a:ext cx="4095750" cy="1760934"/>
          </a:xfrm>
          <a:prstGeom prst="rect">
            <a:avLst/>
          </a:prstGeom>
          <a:noFill/>
          <a:ln/>
        </p:spPr>
        <p:txBody>
          <a:bodyPr wrap="square" rtlCol="0" anchor="t"/>
          <a:lstStyle/>
          <a:p>
            <a:pPr indent="0" marL="0">
              <a:lnSpc>
                <a:spcPts val="2774"/>
              </a:lnSpc>
              <a:buNone/>
            </a:pPr>
            <a:r>
              <a:rPr lang="en-US" sz="1734" spc="-35" kern="0" dirty="0">
                <a:solidFill>
                  <a:srgbClr val="272525"/>
                </a:solidFill>
                <a:latin typeface="Source Sans Pro" pitchFamily="34" charset="0"/>
                <a:ea typeface="Source Sans Pro" pitchFamily="34" charset="-122"/>
                <a:cs typeface="Source Sans Pro" pitchFamily="34" charset="-120"/>
              </a:rPr>
              <a:t>The smart grid integrates advanced communication and control technologies into the traditional power grid, enabling real-time monitoring, efficient energy distribution, and rapid response to outages and disturbances.</a:t>
            </a:r>
            <a:endParaRPr lang="en-US" sz="1734" dirty="0"/>
          </a:p>
        </p:txBody>
      </p:sp>
      <p:sp>
        <p:nvSpPr>
          <p:cNvPr id="9" name="Shape 6"/>
          <p:cNvSpPr/>
          <p:nvPr/>
        </p:nvSpPr>
        <p:spPr>
          <a:xfrm>
            <a:off x="7425333" y="1905714"/>
            <a:ext cx="495300" cy="495300"/>
          </a:xfrm>
          <a:prstGeom prst="roundRect">
            <a:avLst>
              <a:gd name="adj" fmla="val 20003"/>
            </a:avLst>
          </a:prstGeom>
          <a:solidFill>
            <a:srgbClr val="F0D4F7"/>
          </a:solidFill>
          <a:ln w="13692">
            <a:solidFill>
              <a:srgbClr val="E1A9EF"/>
            </a:solidFill>
            <a:prstDash val="solid"/>
          </a:ln>
        </p:spPr>
      </p:sp>
      <p:sp>
        <p:nvSpPr>
          <p:cNvPr id="10" name="Text 7"/>
          <p:cNvSpPr/>
          <p:nvPr/>
        </p:nvSpPr>
        <p:spPr>
          <a:xfrm>
            <a:off x="7584758" y="1946910"/>
            <a:ext cx="176332" cy="412790"/>
          </a:xfrm>
          <a:prstGeom prst="rect">
            <a:avLst/>
          </a:prstGeom>
          <a:noFill/>
          <a:ln/>
        </p:spPr>
        <p:txBody>
          <a:bodyPr wrap="none" rtlCol="0" anchor="t"/>
          <a:lstStyle/>
          <a:p>
            <a:pPr algn="ctr" indent="0" marL="0">
              <a:lnSpc>
                <a:spcPts val="3250"/>
              </a:lnSpc>
              <a:buNone/>
            </a:pPr>
            <a:r>
              <a:rPr lang="en-US" sz="2600" b="1" spc="-52" kern="0" dirty="0">
                <a:solidFill>
                  <a:srgbClr val="272525"/>
                </a:solidFill>
                <a:latin typeface="adonis-web" pitchFamily="34" charset="0"/>
                <a:ea typeface="adonis-web" pitchFamily="34" charset="-122"/>
                <a:cs typeface="adonis-web" pitchFamily="34" charset="-120"/>
              </a:rPr>
              <a:t>2</a:t>
            </a:r>
            <a:endParaRPr lang="en-US" sz="2600" dirty="0"/>
          </a:p>
        </p:txBody>
      </p:sp>
      <p:sp>
        <p:nvSpPr>
          <p:cNvPr id="11" name="Text 8"/>
          <p:cNvSpPr/>
          <p:nvPr/>
        </p:nvSpPr>
        <p:spPr>
          <a:xfrm>
            <a:off x="8140779" y="1981319"/>
            <a:ext cx="3442573" cy="343853"/>
          </a:xfrm>
          <a:prstGeom prst="rect">
            <a:avLst/>
          </a:prstGeom>
          <a:noFill/>
          <a:ln/>
        </p:spPr>
        <p:txBody>
          <a:bodyPr wrap="none" rtlCol="0" anchor="t"/>
          <a:lstStyle/>
          <a:p>
            <a:pPr indent="0" marL="0">
              <a:lnSpc>
                <a:spcPts val="2709"/>
              </a:lnSpc>
              <a:buNone/>
            </a:pPr>
            <a:r>
              <a:rPr lang="en-US" sz="2167" b="1" spc="-43" kern="0" dirty="0">
                <a:solidFill>
                  <a:srgbClr val="272525"/>
                </a:solidFill>
                <a:latin typeface="adonis-web" pitchFamily="34" charset="0"/>
                <a:ea typeface="adonis-web" pitchFamily="34" charset="-122"/>
                <a:cs typeface="adonis-web" pitchFamily="34" charset="-120"/>
              </a:rPr>
              <a:t>Renewable Energy Integration</a:t>
            </a:r>
            <a:endParaRPr lang="en-US" sz="2167" dirty="0"/>
          </a:p>
        </p:txBody>
      </p:sp>
      <p:sp>
        <p:nvSpPr>
          <p:cNvPr id="12" name="Text 9"/>
          <p:cNvSpPr/>
          <p:nvPr/>
        </p:nvSpPr>
        <p:spPr>
          <a:xfrm>
            <a:off x="8140779" y="2457212"/>
            <a:ext cx="4095750" cy="2113121"/>
          </a:xfrm>
          <a:prstGeom prst="rect">
            <a:avLst/>
          </a:prstGeom>
          <a:noFill/>
          <a:ln/>
        </p:spPr>
        <p:txBody>
          <a:bodyPr wrap="square" rtlCol="0" anchor="t"/>
          <a:lstStyle/>
          <a:p>
            <a:pPr indent="0" marL="0">
              <a:lnSpc>
                <a:spcPts val="2774"/>
              </a:lnSpc>
              <a:buNone/>
            </a:pPr>
            <a:r>
              <a:rPr lang="en-US" sz="1734" spc="-35" kern="0" dirty="0">
                <a:solidFill>
                  <a:srgbClr val="272525"/>
                </a:solidFill>
                <a:latin typeface="Source Sans Pro" pitchFamily="34" charset="0"/>
                <a:ea typeface="Source Sans Pro" pitchFamily="34" charset="-122"/>
                <a:cs typeface="Source Sans Pro" pitchFamily="34" charset="-120"/>
              </a:rPr>
              <a:t>Smart grid systems facilitate the integration of renewable energy sources such as solar and wind power, providing a reliable and sustainable energy infrastructure that reduces environmental impact and enhances energy resilience.</a:t>
            </a:r>
            <a:endParaRPr lang="en-US" sz="1734" dirty="0"/>
          </a:p>
        </p:txBody>
      </p:sp>
      <p:sp>
        <p:nvSpPr>
          <p:cNvPr id="13" name="Shape 10"/>
          <p:cNvSpPr/>
          <p:nvPr/>
        </p:nvSpPr>
        <p:spPr>
          <a:xfrm>
            <a:off x="2393990" y="4962525"/>
            <a:ext cx="495300" cy="495300"/>
          </a:xfrm>
          <a:prstGeom prst="roundRect">
            <a:avLst>
              <a:gd name="adj" fmla="val 20003"/>
            </a:avLst>
          </a:prstGeom>
          <a:solidFill>
            <a:srgbClr val="F0D4F7"/>
          </a:solidFill>
          <a:ln w="13692">
            <a:solidFill>
              <a:srgbClr val="E1A9EF"/>
            </a:solidFill>
            <a:prstDash val="solid"/>
          </a:ln>
        </p:spPr>
      </p:sp>
      <p:sp>
        <p:nvSpPr>
          <p:cNvPr id="14" name="Text 11"/>
          <p:cNvSpPr/>
          <p:nvPr/>
        </p:nvSpPr>
        <p:spPr>
          <a:xfrm>
            <a:off x="2553414" y="5003721"/>
            <a:ext cx="176332" cy="412790"/>
          </a:xfrm>
          <a:prstGeom prst="rect">
            <a:avLst/>
          </a:prstGeom>
          <a:noFill/>
          <a:ln/>
        </p:spPr>
        <p:txBody>
          <a:bodyPr wrap="none" rtlCol="0" anchor="t"/>
          <a:lstStyle/>
          <a:p>
            <a:pPr algn="ctr" indent="0" marL="0">
              <a:lnSpc>
                <a:spcPts val="3250"/>
              </a:lnSpc>
              <a:buNone/>
            </a:pPr>
            <a:r>
              <a:rPr lang="en-US" sz="2600" b="1" spc="-52" kern="0" dirty="0">
                <a:solidFill>
                  <a:srgbClr val="272525"/>
                </a:solidFill>
                <a:latin typeface="adonis-web" pitchFamily="34" charset="0"/>
                <a:ea typeface="adonis-web" pitchFamily="34" charset="-122"/>
                <a:cs typeface="adonis-web" pitchFamily="34" charset="-120"/>
              </a:rPr>
              <a:t>3</a:t>
            </a:r>
            <a:endParaRPr lang="en-US" sz="2600" dirty="0"/>
          </a:p>
        </p:txBody>
      </p:sp>
      <p:sp>
        <p:nvSpPr>
          <p:cNvPr id="15" name="Text 12"/>
          <p:cNvSpPr/>
          <p:nvPr/>
        </p:nvSpPr>
        <p:spPr>
          <a:xfrm>
            <a:off x="3109436" y="5038130"/>
            <a:ext cx="2367796" cy="343853"/>
          </a:xfrm>
          <a:prstGeom prst="rect">
            <a:avLst/>
          </a:prstGeom>
          <a:noFill/>
          <a:ln/>
        </p:spPr>
        <p:txBody>
          <a:bodyPr wrap="none" rtlCol="0" anchor="t"/>
          <a:lstStyle/>
          <a:p>
            <a:pPr indent="0" marL="0">
              <a:lnSpc>
                <a:spcPts val="2709"/>
              </a:lnSpc>
              <a:buNone/>
            </a:pPr>
            <a:r>
              <a:rPr lang="en-US" sz="2167" b="1" spc="-43" kern="0" dirty="0">
                <a:solidFill>
                  <a:srgbClr val="272525"/>
                </a:solidFill>
                <a:latin typeface="adonis-web" pitchFamily="34" charset="0"/>
                <a:ea typeface="adonis-web" pitchFamily="34" charset="-122"/>
                <a:cs typeface="adonis-web" pitchFamily="34" charset="-120"/>
              </a:rPr>
              <a:t>Energy Management</a:t>
            </a:r>
            <a:endParaRPr lang="en-US" sz="2167" dirty="0"/>
          </a:p>
        </p:txBody>
      </p:sp>
      <p:sp>
        <p:nvSpPr>
          <p:cNvPr id="16" name="Text 13"/>
          <p:cNvSpPr/>
          <p:nvPr/>
        </p:nvSpPr>
        <p:spPr>
          <a:xfrm>
            <a:off x="3109436" y="5514023"/>
            <a:ext cx="4095750" cy="2113121"/>
          </a:xfrm>
          <a:prstGeom prst="rect">
            <a:avLst/>
          </a:prstGeom>
          <a:noFill/>
          <a:ln/>
        </p:spPr>
        <p:txBody>
          <a:bodyPr wrap="square" rtlCol="0" anchor="t"/>
          <a:lstStyle/>
          <a:p>
            <a:pPr indent="0" marL="0">
              <a:lnSpc>
                <a:spcPts val="2774"/>
              </a:lnSpc>
              <a:buNone/>
            </a:pPr>
            <a:r>
              <a:rPr lang="en-US" sz="1734" spc="-35" kern="0" dirty="0">
                <a:solidFill>
                  <a:srgbClr val="272525"/>
                </a:solidFill>
                <a:latin typeface="Source Sans Pro" pitchFamily="34" charset="0"/>
                <a:ea typeface="Source Sans Pro" pitchFamily="34" charset="-122"/>
                <a:cs typeface="Source Sans Pro" pitchFamily="34" charset="-120"/>
              </a:rPr>
              <a:t>Smart grid technologies enable consumers to actively manage their energy usage, offering tools for energy conservation, demand-response programs, and the ability to make informed decisions about energy consumption.</a:t>
            </a:r>
            <a:endParaRPr lang="en-US" sz="1734" dirty="0"/>
          </a:p>
        </p:txBody>
      </p:sp>
      <p:sp>
        <p:nvSpPr>
          <p:cNvPr id="17" name="Shape 14"/>
          <p:cNvSpPr/>
          <p:nvPr/>
        </p:nvSpPr>
        <p:spPr>
          <a:xfrm>
            <a:off x="7425333" y="4962525"/>
            <a:ext cx="495300" cy="495300"/>
          </a:xfrm>
          <a:prstGeom prst="roundRect">
            <a:avLst>
              <a:gd name="adj" fmla="val 20003"/>
            </a:avLst>
          </a:prstGeom>
          <a:solidFill>
            <a:srgbClr val="F0D4F7"/>
          </a:solidFill>
          <a:ln w="13692">
            <a:solidFill>
              <a:srgbClr val="E1A9EF"/>
            </a:solidFill>
            <a:prstDash val="solid"/>
          </a:ln>
        </p:spPr>
      </p:sp>
      <p:sp>
        <p:nvSpPr>
          <p:cNvPr id="18" name="Text 15"/>
          <p:cNvSpPr/>
          <p:nvPr/>
        </p:nvSpPr>
        <p:spPr>
          <a:xfrm>
            <a:off x="7584758" y="5003721"/>
            <a:ext cx="176332" cy="412790"/>
          </a:xfrm>
          <a:prstGeom prst="rect">
            <a:avLst/>
          </a:prstGeom>
          <a:noFill/>
          <a:ln/>
        </p:spPr>
        <p:txBody>
          <a:bodyPr wrap="none" rtlCol="0" anchor="t"/>
          <a:lstStyle/>
          <a:p>
            <a:pPr algn="ctr" indent="0" marL="0">
              <a:lnSpc>
                <a:spcPts val="3250"/>
              </a:lnSpc>
              <a:buNone/>
            </a:pPr>
            <a:r>
              <a:rPr lang="en-US" sz="2600" b="1" spc="-52" kern="0" dirty="0">
                <a:solidFill>
                  <a:srgbClr val="272525"/>
                </a:solidFill>
                <a:latin typeface="adonis-web" pitchFamily="34" charset="0"/>
                <a:ea typeface="adonis-web" pitchFamily="34" charset="-122"/>
                <a:cs typeface="adonis-web" pitchFamily="34" charset="-120"/>
              </a:rPr>
              <a:t>4</a:t>
            </a:r>
            <a:endParaRPr lang="en-US" sz="2600" dirty="0"/>
          </a:p>
        </p:txBody>
      </p:sp>
      <p:sp>
        <p:nvSpPr>
          <p:cNvPr id="19" name="Text 16"/>
          <p:cNvSpPr/>
          <p:nvPr/>
        </p:nvSpPr>
        <p:spPr>
          <a:xfrm>
            <a:off x="8140779" y="5038130"/>
            <a:ext cx="2201585" cy="343853"/>
          </a:xfrm>
          <a:prstGeom prst="rect">
            <a:avLst/>
          </a:prstGeom>
          <a:noFill/>
          <a:ln/>
        </p:spPr>
        <p:txBody>
          <a:bodyPr wrap="none" rtlCol="0" anchor="t"/>
          <a:lstStyle/>
          <a:p>
            <a:pPr indent="0" marL="0">
              <a:lnSpc>
                <a:spcPts val="2709"/>
              </a:lnSpc>
              <a:buNone/>
            </a:pPr>
            <a:r>
              <a:rPr lang="en-US" sz="2167" b="1" spc="-43" kern="0" dirty="0">
                <a:solidFill>
                  <a:srgbClr val="272525"/>
                </a:solidFill>
                <a:latin typeface="adonis-web" pitchFamily="34" charset="0"/>
                <a:ea typeface="adonis-web" pitchFamily="34" charset="-122"/>
                <a:cs typeface="adonis-web" pitchFamily="34" charset="-120"/>
              </a:rPr>
              <a:t>Cybersecurity</a:t>
            </a:r>
            <a:endParaRPr lang="en-US" sz="2167" dirty="0"/>
          </a:p>
        </p:txBody>
      </p:sp>
      <p:sp>
        <p:nvSpPr>
          <p:cNvPr id="20" name="Text 17"/>
          <p:cNvSpPr/>
          <p:nvPr/>
        </p:nvSpPr>
        <p:spPr>
          <a:xfrm>
            <a:off x="8140779" y="5514023"/>
            <a:ext cx="4095750" cy="1760934"/>
          </a:xfrm>
          <a:prstGeom prst="rect">
            <a:avLst/>
          </a:prstGeom>
          <a:noFill/>
          <a:ln/>
        </p:spPr>
        <p:txBody>
          <a:bodyPr wrap="square" rtlCol="0" anchor="t"/>
          <a:lstStyle/>
          <a:p>
            <a:pPr indent="0" marL="0">
              <a:lnSpc>
                <a:spcPts val="2774"/>
              </a:lnSpc>
              <a:buNone/>
            </a:pPr>
            <a:r>
              <a:rPr lang="en-US" sz="1734" spc="-35" kern="0" dirty="0">
                <a:solidFill>
                  <a:srgbClr val="272525"/>
                </a:solidFill>
                <a:latin typeface="Source Sans Pro" pitchFamily="34" charset="0"/>
                <a:ea typeface="Source Sans Pro" pitchFamily="34" charset="-122"/>
                <a:cs typeface="Source Sans Pro" pitchFamily="34" charset="-120"/>
              </a:rPr>
              <a:t>Security measures are a crucial component of the smart grid, ensuring protection against cyber threats, unauthorized access, and data breaches, safeguarding the integrity and reliability of the energy infrastructure.</a:t>
            </a:r>
            <a:endParaRPr lang="en-US" sz="1734" dirty="0"/>
          </a:p>
        </p:txBody>
      </p:sp>
      <p:pic>
        <p:nvPicPr>
          <p:cNvPr id="21"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sp>
        <p:nvSpPr>
          <p:cNvPr id="4" name="Text 1"/>
          <p:cNvSpPr/>
          <p:nvPr/>
        </p:nvSpPr>
        <p:spPr>
          <a:xfrm>
            <a:off x="2348389" y="1505903"/>
            <a:ext cx="4443889" cy="694373"/>
          </a:xfrm>
          <a:prstGeom prst="rect">
            <a:avLst/>
          </a:prstGeom>
          <a:noFill/>
          <a:ln/>
        </p:spPr>
        <p:txBody>
          <a:bodyPr wrap="none" rtlCol="0" anchor="t"/>
          <a:lstStyle/>
          <a:p>
            <a:pPr indent="0" marL="0">
              <a:lnSpc>
                <a:spcPts val="5468"/>
              </a:lnSpc>
              <a:buNone/>
            </a:pPr>
            <a:r>
              <a:rPr lang="en-US" sz="4374" b="1" spc="-87" kern="0" dirty="0">
                <a:solidFill>
                  <a:srgbClr val="000000"/>
                </a:solidFill>
                <a:latin typeface="adonis-web" pitchFamily="34" charset="0"/>
                <a:ea typeface="adonis-web" pitchFamily="34" charset="-122"/>
                <a:cs typeface="adonis-web" pitchFamily="34" charset="-120"/>
              </a:rPr>
              <a:t>Industrial IoT</a:t>
            </a:r>
            <a:endParaRPr lang="en-US" sz="4374" dirty="0"/>
          </a:p>
        </p:txBody>
      </p:sp>
      <p:sp>
        <p:nvSpPr>
          <p:cNvPr id="5" name="Text 2"/>
          <p:cNvSpPr/>
          <p:nvPr/>
        </p:nvSpPr>
        <p:spPr>
          <a:xfrm>
            <a:off x="2348389" y="2755702"/>
            <a:ext cx="2477691" cy="347186"/>
          </a:xfrm>
          <a:prstGeom prst="rect">
            <a:avLst/>
          </a:prstGeom>
          <a:noFill/>
          <a:ln/>
        </p:spPr>
        <p:txBody>
          <a:bodyPr wrap="none" rtlCol="0" anchor="t"/>
          <a:lstStyle/>
          <a:p>
            <a:pPr indent="0" marL="0">
              <a:lnSpc>
                <a:spcPts val="2734"/>
              </a:lnSpc>
              <a:buNone/>
            </a:pPr>
            <a:r>
              <a:rPr lang="en-US" sz="2187" b="1" spc="-44" kern="0" dirty="0">
                <a:solidFill>
                  <a:srgbClr val="000000"/>
                </a:solidFill>
                <a:latin typeface="adonis-web" pitchFamily="34" charset="0"/>
                <a:ea typeface="adonis-web" pitchFamily="34" charset="-122"/>
                <a:cs typeface="adonis-web" pitchFamily="34" charset="-120"/>
              </a:rPr>
              <a:t>Enhanced Monitoring</a:t>
            </a:r>
            <a:endParaRPr lang="en-US" sz="2187" dirty="0"/>
          </a:p>
        </p:txBody>
      </p:sp>
      <p:sp>
        <p:nvSpPr>
          <p:cNvPr id="6" name="Text 3"/>
          <p:cNvSpPr/>
          <p:nvPr/>
        </p:nvSpPr>
        <p:spPr>
          <a:xfrm>
            <a:off x="2348389" y="3325058"/>
            <a:ext cx="2949416" cy="3198614"/>
          </a:xfrm>
          <a:prstGeom prst="rect">
            <a:avLst/>
          </a:prstGeom>
          <a:noFill/>
          <a:ln/>
        </p:spPr>
        <p:txBody>
          <a:bodyPr wrap="square" rtlCol="0" anchor="t"/>
          <a:lstStyle/>
          <a:p>
            <a:pPr indent="0" marL="0">
              <a:lnSpc>
                <a:spcPts val="2799"/>
              </a:lnSpc>
              <a:buNone/>
            </a:pPr>
            <a:r>
              <a:rPr lang="en-US" sz="1750" spc="-35" kern="0" dirty="0">
                <a:solidFill>
                  <a:srgbClr val="272525"/>
                </a:solidFill>
                <a:latin typeface="Source Sans Pro" pitchFamily="34" charset="0"/>
                <a:ea typeface="Source Sans Pro" pitchFamily="34" charset="-122"/>
                <a:cs typeface="Source Sans Pro" pitchFamily="34" charset="-120"/>
              </a:rPr>
              <a:t>Industrial IoT enables real-time monitoring of machinery, equipment, and production processes, providing valuable insights into performance, maintenance needs, and operational efficiencies, leading to proactive maintenance and reduced downtime.</a:t>
            </a:r>
            <a:endParaRPr lang="en-US" sz="1750" dirty="0"/>
          </a:p>
        </p:txBody>
      </p:sp>
      <p:sp>
        <p:nvSpPr>
          <p:cNvPr id="7" name="Text 4"/>
          <p:cNvSpPr/>
          <p:nvPr/>
        </p:nvSpPr>
        <p:spPr>
          <a:xfrm>
            <a:off x="5847398" y="2755702"/>
            <a:ext cx="2266355" cy="347186"/>
          </a:xfrm>
          <a:prstGeom prst="rect">
            <a:avLst/>
          </a:prstGeom>
          <a:noFill/>
          <a:ln/>
        </p:spPr>
        <p:txBody>
          <a:bodyPr wrap="none" rtlCol="0" anchor="t"/>
          <a:lstStyle/>
          <a:p>
            <a:pPr indent="0" marL="0">
              <a:lnSpc>
                <a:spcPts val="2734"/>
              </a:lnSpc>
              <a:buNone/>
            </a:pPr>
            <a:r>
              <a:rPr lang="en-US" sz="2187" b="1" spc="-44" kern="0" dirty="0">
                <a:solidFill>
                  <a:srgbClr val="000000"/>
                </a:solidFill>
                <a:latin typeface="adonis-web" pitchFamily="34" charset="0"/>
                <a:ea typeface="adonis-web" pitchFamily="34" charset="-122"/>
                <a:cs typeface="adonis-web" pitchFamily="34" charset="-120"/>
              </a:rPr>
              <a:t>Predictive Analytics</a:t>
            </a:r>
            <a:endParaRPr lang="en-US" sz="2187" dirty="0"/>
          </a:p>
        </p:txBody>
      </p:sp>
      <p:sp>
        <p:nvSpPr>
          <p:cNvPr id="8" name="Text 5"/>
          <p:cNvSpPr/>
          <p:nvPr/>
        </p:nvSpPr>
        <p:spPr>
          <a:xfrm>
            <a:off x="5847398" y="3325058"/>
            <a:ext cx="2949416" cy="2843213"/>
          </a:xfrm>
          <a:prstGeom prst="rect">
            <a:avLst/>
          </a:prstGeom>
          <a:noFill/>
          <a:ln/>
        </p:spPr>
        <p:txBody>
          <a:bodyPr wrap="square" rtlCol="0" anchor="t"/>
          <a:lstStyle/>
          <a:p>
            <a:pPr indent="0" marL="0">
              <a:lnSpc>
                <a:spcPts val="2799"/>
              </a:lnSpc>
              <a:buNone/>
            </a:pPr>
            <a:r>
              <a:rPr lang="en-US" sz="1750" spc="-35" kern="0" dirty="0">
                <a:solidFill>
                  <a:srgbClr val="272525"/>
                </a:solidFill>
                <a:latin typeface="Source Sans Pro" pitchFamily="34" charset="0"/>
                <a:ea typeface="Source Sans Pro" pitchFamily="34" charset="-122"/>
                <a:cs typeface="Source Sans Pro" pitchFamily="34" charset="-120"/>
              </a:rPr>
              <a:t>By harnessing data from sensors and connected devices, industrial IoT facilitates predictive analytics for anticipating equipment failures, optimizing supply chain operations, and guiding strategic decision-making for improved productivity and cost savings.</a:t>
            </a:r>
            <a:endParaRPr lang="en-US" sz="1750" dirty="0"/>
          </a:p>
        </p:txBody>
      </p:sp>
      <p:sp>
        <p:nvSpPr>
          <p:cNvPr id="9" name="Text 6"/>
          <p:cNvSpPr/>
          <p:nvPr/>
        </p:nvSpPr>
        <p:spPr>
          <a:xfrm>
            <a:off x="9346406" y="2755702"/>
            <a:ext cx="2851666" cy="347186"/>
          </a:xfrm>
          <a:prstGeom prst="rect">
            <a:avLst/>
          </a:prstGeom>
          <a:noFill/>
          <a:ln/>
        </p:spPr>
        <p:txBody>
          <a:bodyPr wrap="none" rtlCol="0" anchor="t"/>
          <a:lstStyle/>
          <a:p>
            <a:pPr indent="0" marL="0">
              <a:lnSpc>
                <a:spcPts val="2734"/>
              </a:lnSpc>
              <a:buNone/>
            </a:pPr>
            <a:r>
              <a:rPr lang="en-US" sz="2187" b="1" spc="-44" kern="0" dirty="0">
                <a:solidFill>
                  <a:srgbClr val="000000"/>
                </a:solidFill>
                <a:latin typeface="adonis-web" pitchFamily="34" charset="0"/>
                <a:ea typeface="adonis-web" pitchFamily="34" charset="-122"/>
                <a:cs typeface="adonis-web" pitchFamily="34" charset="-120"/>
              </a:rPr>
              <a:t>Automation and Robotics</a:t>
            </a:r>
            <a:endParaRPr lang="en-US" sz="2187" dirty="0"/>
          </a:p>
        </p:txBody>
      </p:sp>
      <p:sp>
        <p:nvSpPr>
          <p:cNvPr id="10" name="Text 7"/>
          <p:cNvSpPr/>
          <p:nvPr/>
        </p:nvSpPr>
        <p:spPr>
          <a:xfrm>
            <a:off x="9346406" y="3325058"/>
            <a:ext cx="2949416" cy="2843213"/>
          </a:xfrm>
          <a:prstGeom prst="rect">
            <a:avLst/>
          </a:prstGeom>
          <a:noFill/>
          <a:ln/>
        </p:spPr>
        <p:txBody>
          <a:bodyPr wrap="square" rtlCol="0" anchor="t"/>
          <a:lstStyle/>
          <a:p>
            <a:pPr indent="0" marL="0">
              <a:lnSpc>
                <a:spcPts val="2799"/>
              </a:lnSpc>
              <a:buNone/>
            </a:pPr>
            <a:r>
              <a:rPr lang="en-US" sz="1750" spc="-35" kern="0" dirty="0">
                <a:solidFill>
                  <a:srgbClr val="272525"/>
                </a:solidFill>
                <a:latin typeface="Source Sans Pro" pitchFamily="34" charset="0"/>
                <a:ea typeface="Source Sans Pro" pitchFamily="34" charset="-122"/>
                <a:cs typeface="Source Sans Pro" pitchFamily="34" charset="-120"/>
              </a:rPr>
              <a:t>Integration of IoT with automation and robotics revolutionizes manufacturing processes, enhancing precision, speed, and customization capabilities, while streamlining production and reducing labor-intensive tasks.</a:t>
            </a:r>
            <a:endParaRPr lang="en-US" sz="1750" dirty="0"/>
          </a:p>
        </p:txBody>
      </p:sp>
      <p:pic>
        <p:nvPicPr>
          <p:cNvPr id="11"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r>
          <p:cNvPicPr>
            <a:picLocks noChangeAspect="1"/>
          </p:cNvPicPr>
          <p:nvPr/>
        </p:nvPicPr>
        <p:blipFill>
          <a:blip r:embed="rId2"/>
          <a:stretch>
            <a:fillRect/>
          </a:stretch>
        </p:blipFill>
        <p:spPr>
          <a:xfrm>
            <a:off x="0" y="0"/>
            <a:ext cx="14630400" cy="8229600"/>
          </a:xfrm>
          <a:prstGeom prst="rect">
            <a:avLst/>
          </a:prstGeom>
        </p:spPr>
      </p:pic>
      <p:sp>
        <p:nvSpPr>
          <p:cNvPr id="5" name="Shape 1"/>
          <p:cNvSpPr/>
          <p:nvPr/>
        </p:nvSpPr>
        <p:spPr>
          <a:xfrm>
            <a:off x="0" y="0"/>
            <a:ext cx="14630400" cy="8229600"/>
          </a:xfrm>
          <a:prstGeom prst="rect">
            <a:avLst/>
          </a:prstGeom>
          <a:solidFill>
            <a:srgbClr val="FFFFFF">
              <a:alpha val="85000"/>
            </a:srgbClr>
          </a:solidFill>
          <a:ln/>
        </p:spPr>
      </p:sp>
      <p:sp>
        <p:nvSpPr>
          <p:cNvPr id="6" name="Text 2"/>
          <p:cNvSpPr/>
          <p:nvPr/>
        </p:nvSpPr>
        <p:spPr>
          <a:xfrm>
            <a:off x="2348389" y="1217057"/>
            <a:ext cx="5474732" cy="694373"/>
          </a:xfrm>
          <a:prstGeom prst="rect">
            <a:avLst/>
          </a:prstGeom>
          <a:noFill/>
          <a:ln/>
        </p:spPr>
        <p:txBody>
          <a:bodyPr wrap="none" rtlCol="0" anchor="t"/>
          <a:lstStyle/>
          <a:p>
            <a:pPr indent="0" marL="0">
              <a:lnSpc>
                <a:spcPts val="5468"/>
              </a:lnSpc>
              <a:buNone/>
            </a:pPr>
            <a:r>
              <a:rPr lang="en-US" sz="4374" b="1" spc="-87" kern="0" dirty="0">
                <a:solidFill>
                  <a:srgbClr val="000000"/>
                </a:solidFill>
                <a:latin typeface="adonis-web" pitchFamily="34" charset="0"/>
                <a:ea typeface="adonis-web" pitchFamily="34" charset="-122"/>
                <a:cs typeface="adonis-web" pitchFamily="34" charset="-120"/>
              </a:rPr>
              <a:t>Case Study: Agriculture</a:t>
            </a:r>
            <a:endParaRPr lang="en-US" sz="4374" dirty="0"/>
          </a:p>
        </p:txBody>
      </p:sp>
      <p:pic>
        <p:nvPicPr>
          <p:cNvPr id="7" name="Image 2" descr="preencoded.png">    </p:cNvPr>
          <p:cNvPicPr>
            <a:picLocks noChangeAspect="1"/>
          </p:cNvPicPr>
          <p:nvPr/>
        </p:nvPicPr>
        <p:blipFill>
          <a:blip r:embed="rId3"/>
          <a:stretch>
            <a:fillRect/>
          </a:stretch>
        </p:blipFill>
        <p:spPr>
          <a:xfrm>
            <a:off x="2348389" y="2244685"/>
            <a:ext cx="3311128" cy="888682"/>
          </a:xfrm>
          <a:prstGeom prst="rect">
            <a:avLst/>
          </a:prstGeom>
        </p:spPr>
      </p:pic>
      <p:sp>
        <p:nvSpPr>
          <p:cNvPr id="8" name="Text 3"/>
          <p:cNvSpPr/>
          <p:nvPr/>
        </p:nvSpPr>
        <p:spPr>
          <a:xfrm>
            <a:off x="2570559" y="3466624"/>
            <a:ext cx="2424351" cy="347186"/>
          </a:xfrm>
          <a:prstGeom prst="rect">
            <a:avLst/>
          </a:prstGeom>
          <a:noFill/>
          <a:ln/>
        </p:spPr>
        <p:txBody>
          <a:bodyPr wrap="none" rtlCol="0" anchor="t"/>
          <a:lstStyle/>
          <a:p>
            <a:pPr algn="l" indent="0" marL="0">
              <a:lnSpc>
                <a:spcPts val="2734"/>
              </a:lnSpc>
              <a:buNone/>
            </a:pPr>
            <a:r>
              <a:rPr lang="en-US" sz="2187" b="1" spc="-44" kern="0" dirty="0">
                <a:solidFill>
                  <a:srgbClr val="272525"/>
                </a:solidFill>
                <a:latin typeface="adonis-web" pitchFamily="34" charset="0"/>
                <a:ea typeface="adonis-web" pitchFamily="34" charset="-122"/>
                <a:cs typeface="adonis-web" pitchFamily="34" charset="-120"/>
              </a:rPr>
              <a:t>Data-Driven Farming</a:t>
            </a:r>
            <a:endParaRPr lang="en-US" sz="2187" dirty="0"/>
          </a:p>
        </p:txBody>
      </p:sp>
      <p:sp>
        <p:nvSpPr>
          <p:cNvPr id="9" name="Text 4"/>
          <p:cNvSpPr/>
          <p:nvPr/>
        </p:nvSpPr>
        <p:spPr>
          <a:xfrm>
            <a:off x="2570559" y="3947041"/>
            <a:ext cx="2866787" cy="2843213"/>
          </a:xfrm>
          <a:prstGeom prst="rect">
            <a:avLst/>
          </a:prstGeom>
          <a:noFill/>
          <a:ln/>
        </p:spPr>
        <p:txBody>
          <a:bodyPr wrap="square" rtlCol="0" anchor="t"/>
          <a:lstStyle/>
          <a:p>
            <a:pPr algn="l" indent="0" marL="0">
              <a:lnSpc>
                <a:spcPts val="2799"/>
              </a:lnSpc>
              <a:buNone/>
            </a:pPr>
            <a:r>
              <a:rPr lang="en-US" sz="1750" spc="-35" kern="0" dirty="0">
                <a:solidFill>
                  <a:srgbClr val="272525"/>
                </a:solidFill>
                <a:latin typeface="Source Sans Pro" pitchFamily="34" charset="0"/>
                <a:ea typeface="Source Sans Pro" pitchFamily="34" charset="-122"/>
                <a:cs typeface="Source Sans Pro" pitchFamily="34" charset="-120"/>
              </a:rPr>
              <a:t>Data analytics and IoT sensors enable precision agriculture, optimizing irrigation, fertilization, and pesticide use based on real-time environmental and crop data, leading to enhanced yields and sustainability.</a:t>
            </a:r>
            <a:endParaRPr lang="en-US" sz="1750" dirty="0"/>
          </a:p>
        </p:txBody>
      </p:sp>
      <p:pic>
        <p:nvPicPr>
          <p:cNvPr id="10" name="Image 3" descr="preencoded.png">    </p:cNvPr>
          <p:cNvPicPr>
            <a:picLocks noChangeAspect="1"/>
          </p:cNvPicPr>
          <p:nvPr/>
        </p:nvPicPr>
        <p:blipFill>
          <a:blip r:embed="rId4"/>
          <a:stretch>
            <a:fillRect/>
          </a:stretch>
        </p:blipFill>
        <p:spPr>
          <a:xfrm>
            <a:off x="5659517" y="2244685"/>
            <a:ext cx="3311128" cy="888682"/>
          </a:xfrm>
          <a:prstGeom prst="rect">
            <a:avLst/>
          </a:prstGeom>
        </p:spPr>
      </p:pic>
      <p:sp>
        <p:nvSpPr>
          <p:cNvPr id="11" name="Text 5"/>
          <p:cNvSpPr/>
          <p:nvPr/>
        </p:nvSpPr>
        <p:spPr>
          <a:xfrm>
            <a:off x="5881687" y="3466624"/>
            <a:ext cx="2237303" cy="347186"/>
          </a:xfrm>
          <a:prstGeom prst="rect">
            <a:avLst/>
          </a:prstGeom>
          <a:noFill/>
          <a:ln/>
        </p:spPr>
        <p:txBody>
          <a:bodyPr wrap="none" rtlCol="0" anchor="t"/>
          <a:lstStyle/>
          <a:p>
            <a:pPr algn="l" indent="0" marL="0">
              <a:lnSpc>
                <a:spcPts val="2734"/>
              </a:lnSpc>
              <a:buNone/>
            </a:pPr>
            <a:r>
              <a:rPr lang="en-US" sz="2187" b="1" spc="-44" kern="0" dirty="0">
                <a:solidFill>
                  <a:srgbClr val="272525"/>
                </a:solidFill>
                <a:latin typeface="adonis-web" pitchFamily="34" charset="0"/>
                <a:ea typeface="adonis-web" pitchFamily="34" charset="-122"/>
                <a:cs typeface="adonis-web" pitchFamily="34" charset="-120"/>
              </a:rPr>
              <a:t>Remote Monitoring</a:t>
            </a:r>
            <a:endParaRPr lang="en-US" sz="2187" dirty="0"/>
          </a:p>
        </p:txBody>
      </p:sp>
      <p:sp>
        <p:nvSpPr>
          <p:cNvPr id="12" name="Text 6"/>
          <p:cNvSpPr/>
          <p:nvPr/>
        </p:nvSpPr>
        <p:spPr>
          <a:xfrm>
            <a:off x="5881687" y="3947041"/>
            <a:ext cx="2866787" cy="2487811"/>
          </a:xfrm>
          <a:prstGeom prst="rect">
            <a:avLst/>
          </a:prstGeom>
          <a:noFill/>
          <a:ln/>
        </p:spPr>
        <p:txBody>
          <a:bodyPr wrap="square" rtlCol="0" anchor="t"/>
          <a:lstStyle/>
          <a:p>
            <a:pPr algn="l" indent="0" marL="0">
              <a:lnSpc>
                <a:spcPts val="2799"/>
              </a:lnSpc>
              <a:buNone/>
            </a:pPr>
            <a:r>
              <a:rPr lang="en-US" sz="1750" spc="-35" kern="0" dirty="0">
                <a:solidFill>
                  <a:srgbClr val="272525"/>
                </a:solidFill>
                <a:latin typeface="Source Sans Pro" pitchFamily="34" charset="0"/>
                <a:ea typeface="Source Sans Pro" pitchFamily="34" charset="-122"/>
                <a:cs typeface="Source Sans Pro" pitchFamily="34" charset="-120"/>
              </a:rPr>
              <a:t>Remote sensing technology and cloud-based solutions allow farmers to monitor crop health, soil conditions, and weather patterns, empowering informed decision-making and early detection of potential issues.</a:t>
            </a:r>
            <a:endParaRPr lang="en-US" sz="1750" dirty="0"/>
          </a:p>
        </p:txBody>
      </p:sp>
      <p:pic>
        <p:nvPicPr>
          <p:cNvPr id="13" name="Image 4" descr="preencoded.png">    </p:cNvPr>
          <p:cNvPicPr>
            <a:picLocks noChangeAspect="1"/>
          </p:cNvPicPr>
          <p:nvPr/>
        </p:nvPicPr>
        <p:blipFill>
          <a:blip r:embed="rId5"/>
          <a:stretch>
            <a:fillRect/>
          </a:stretch>
        </p:blipFill>
        <p:spPr>
          <a:xfrm>
            <a:off x="8970645" y="2244685"/>
            <a:ext cx="3311247" cy="888682"/>
          </a:xfrm>
          <a:prstGeom prst="rect">
            <a:avLst/>
          </a:prstGeom>
        </p:spPr>
      </p:pic>
      <p:sp>
        <p:nvSpPr>
          <p:cNvPr id="14" name="Text 7"/>
          <p:cNvSpPr/>
          <p:nvPr/>
        </p:nvSpPr>
        <p:spPr>
          <a:xfrm>
            <a:off x="9192816" y="3466624"/>
            <a:ext cx="2838569" cy="347186"/>
          </a:xfrm>
          <a:prstGeom prst="rect">
            <a:avLst/>
          </a:prstGeom>
          <a:noFill/>
          <a:ln/>
        </p:spPr>
        <p:txBody>
          <a:bodyPr wrap="none" rtlCol="0" anchor="t"/>
          <a:lstStyle/>
          <a:p>
            <a:pPr algn="l" indent="0" marL="0">
              <a:lnSpc>
                <a:spcPts val="2734"/>
              </a:lnSpc>
              <a:buNone/>
            </a:pPr>
            <a:r>
              <a:rPr lang="en-US" sz="2187" b="1" spc="-44" kern="0" dirty="0">
                <a:solidFill>
                  <a:srgbClr val="272525"/>
                </a:solidFill>
                <a:latin typeface="adonis-web" pitchFamily="34" charset="0"/>
                <a:ea typeface="adonis-web" pitchFamily="34" charset="-122"/>
                <a:cs typeface="adonis-web" pitchFamily="34" charset="-120"/>
              </a:rPr>
              <a:t>Supply Chain Integration</a:t>
            </a:r>
            <a:endParaRPr lang="en-US" sz="2187" dirty="0"/>
          </a:p>
        </p:txBody>
      </p:sp>
      <p:sp>
        <p:nvSpPr>
          <p:cNvPr id="15" name="Text 8"/>
          <p:cNvSpPr/>
          <p:nvPr/>
        </p:nvSpPr>
        <p:spPr>
          <a:xfrm>
            <a:off x="9192816" y="3947041"/>
            <a:ext cx="2866906" cy="2843213"/>
          </a:xfrm>
          <a:prstGeom prst="rect">
            <a:avLst/>
          </a:prstGeom>
          <a:noFill/>
          <a:ln/>
        </p:spPr>
        <p:txBody>
          <a:bodyPr wrap="square" rtlCol="0" anchor="t"/>
          <a:lstStyle/>
          <a:p>
            <a:pPr algn="l" indent="0" marL="0">
              <a:lnSpc>
                <a:spcPts val="2799"/>
              </a:lnSpc>
              <a:buNone/>
            </a:pPr>
            <a:r>
              <a:rPr lang="en-US" sz="1750" spc="-35" kern="0" dirty="0">
                <a:solidFill>
                  <a:srgbClr val="272525"/>
                </a:solidFill>
                <a:latin typeface="Source Sans Pro" pitchFamily="34" charset="0"/>
                <a:ea typeface="Source Sans Pro" pitchFamily="34" charset="-122"/>
                <a:cs typeface="Source Sans Pro" pitchFamily="34" charset="-120"/>
              </a:rPr>
              <a:t>Integration of IoT in agriculture extends to supply chain management, ensuring traceability, quality control, and efficient distribution of produce, contributing to improved food safety and reduced food wastage.</a:t>
            </a:r>
            <a:endParaRPr lang="en-US" sz="1750" dirty="0"/>
          </a:p>
        </p:txBody>
      </p:sp>
      <p:pic>
        <p:nvPicPr>
          <p:cNvPr id="16" name="Image 5" descr="preencoded.png">
            <a:hlinkClick r:id="rId7" tooltip=""/>
          </p:cNvPr>
          <p:cNvPicPr>
            <a:picLocks noChangeAspect="1"/>
          </p:cNvPicPr>
          <p:nvPr/>
        </p:nvPicPr>
        <p:blipFill>
          <a:blip r:embed="rId6"/>
          <a:stretch>
            <a:fillRect/>
          </a:stretch>
        </p:blipFill>
        <p:spPr>
          <a:xfrm>
            <a:off x="12242153" y="7589520"/>
            <a:ext cx="2296807" cy="54864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sp>
        <p:nvSpPr>
          <p:cNvPr id="4" name="Text 1"/>
          <p:cNvSpPr/>
          <p:nvPr/>
        </p:nvSpPr>
        <p:spPr>
          <a:xfrm>
            <a:off x="2348389" y="976670"/>
            <a:ext cx="4443889" cy="694373"/>
          </a:xfrm>
          <a:prstGeom prst="rect">
            <a:avLst/>
          </a:prstGeom>
          <a:noFill/>
          <a:ln/>
        </p:spPr>
        <p:txBody>
          <a:bodyPr wrap="none" rtlCol="0" anchor="t"/>
          <a:lstStyle/>
          <a:p>
            <a:pPr indent="0" marL="0">
              <a:lnSpc>
                <a:spcPts val="5468"/>
              </a:lnSpc>
              <a:buNone/>
            </a:pPr>
            <a:r>
              <a:rPr lang="en-US" sz="4374" b="1" spc="-87" kern="0" dirty="0">
                <a:solidFill>
                  <a:srgbClr val="000000"/>
                </a:solidFill>
                <a:latin typeface="adonis-web" pitchFamily="34" charset="0"/>
                <a:ea typeface="adonis-web" pitchFamily="34" charset="-122"/>
                <a:cs typeface="adonis-web" pitchFamily="34" charset="-120"/>
              </a:rPr>
              <a:t>Case Study: Health</a:t>
            </a:r>
            <a:endParaRPr lang="en-US" sz="4374" dirty="0"/>
          </a:p>
        </p:txBody>
      </p:sp>
      <p:sp>
        <p:nvSpPr>
          <p:cNvPr id="5" name="Shape 2"/>
          <p:cNvSpPr/>
          <p:nvPr/>
        </p:nvSpPr>
        <p:spPr>
          <a:xfrm>
            <a:off x="2348389" y="2115383"/>
            <a:ext cx="9933503" cy="5137547"/>
          </a:xfrm>
          <a:prstGeom prst="roundRect">
            <a:avLst>
              <a:gd name="adj" fmla="val 1946"/>
            </a:avLst>
          </a:prstGeom>
          <a:noFill/>
          <a:ln w="13811">
            <a:solidFill>
              <a:srgbClr val="000000">
                <a:alpha val="8000"/>
              </a:srgbClr>
            </a:solidFill>
            <a:prstDash val="solid"/>
          </a:ln>
        </p:spPr>
      </p:sp>
      <p:sp>
        <p:nvSpPr>
          <p:cNvPr id="6" name="Shape 3"/>
          <p:cNvSpPr/>
          <p:nvPr/>
        </p:nvSpPr>
        <p:spPr>
          <a:xfrm>
            <a:off x="2362200" y="2129195"/>
            <a:ext cx="9905881" cy="1703308"/>
          </a:xfrm>
          <a:prstGeom prst="rect">
            <a:avLst/>
          </a:prstGeom>
          <a:solidFill>
            <a:srgbClr val="FFFFFF">
              <a:alpha val="4000"/>
            </a:srgbClr>
          </a:solidFill>
          <a:ln/>
        </p:spPr>
      </p:sp>
      <p:sp>
        <p:nvSpPr>
          <p:cNvPr id="7" name="Text 4"/>
          <p:cNvSpPr/>
          <p:nvPr/>
        </p:nvSpPr>
        <p:spPr>
          <a:xfrm>
            <a:off x="2584490" y="2270046"/>
            <a:ext cx="4504730" cy="355402"/>
          </a:xfrm>
          <a:prstGeom prst="rect">
            <a:avLst/>
          </a:prstGeom>
          <a:noFill/>
          <a:ln/>
        </p:spPr>
        <p:txBody>
          <a:bodyPr wrap="none" rtlCol="0" anchor="t"/>
          <a:lstStyle/>
          <a:p>
            <a:pPr indent="0" marL="0">
              <a:lnSpc>
                <a:spcPts val="2799"/>
              </a:lnSpc>
              <a:buNone/>
            </a:pPr>
            <a:r>
              <a:rPr lang="en-US" sz="1750" spc="-35" kern="0" dirty="0">
                <a:solidFill>
                  <a:srgbClr val="272525"/>
                </a:solidFill>
                <a:latin typeface="Source Sans Pro" pitchFamily="34" charset="0"/>
                <a:ea typeface="Source Sans Pro" pitchFamily="34" charset="-122"/>
                <a:cs typeface="Source Sans Pro" pitchFamily="34" charset="-120"/>
              </a:rPr>
              <a:t>Remote Patient Monitoring</a:t>
            </a:r>
            <a:endParaRPr lang="en-US" sz="1750" dirty="0"/>
          </a:p>
        </p:txBody>
      </p:sp>
      <p:sp>
        <p:nvSpPr>
          <p:cNvPr id="8" name="Text 5"/>
          <p:cNvSpPr/>
          <p:nvPr/>
        </p:nvSpPr>
        <p:spPr>
          <a:xfrm>
            <a:off x="7541181" y="2270046"/>
            <a:ext cx="4504730" cy="1421606"/>
          </a:xfrm>
          <a:prstGeom prst="rect">
            <a:avLst/>
          </a:prstGeom>
          <a:noFill/>
          <a:ln/>
        </p:spPr>
        <p:txBody>
          <a:bodyPr wrap="square" rtlCol="0" anchor="t"/>
          <a:lstStyle/>
          <a:p>
            <a:pPr indent="0" marL="0">
              <a:lnSpc>
                <a:spcPts val="2799"/>
              </a:lnSpc>
              <a:buNone/>
            </a:pPr>
            <a:r>
              <a:rPr lang="en-US" sz="1750" spc="-35" kern="0" dirty="0">
                <a:solidFill>
                  <a:srgbClr val="272525"/>
                </a:solidFill>
                <a:latin typeface="Source Sans Pro" pitchFamily="34" charset="0"/>
                <a:ea typeface="Source Sans Pro" pitchFamily="34" charset="-122"/>
                <a:cs typeface="Source Sans Pro" pitchFamily="34" charset="-120"/>
              </a:rPr>
              <a:t>Healthcare providers use IoT devices to remotely monitor and manage patient health, allowing for early intervention, reducing hospital readmissions, and enhancing patient outcomes.</a:t>
            </a:r>
            <a:endParaRPr lang="en-US" sz="1750" dirty="0"/>
          </a:p>
        </p:txBody>
      </p:sp>
      <p:sp>
        <p:nvSpPr>
          <p:cNvPr id="9" name="Shape 6"/>
          <p:cNvSpPr/>
          <p:nvPr/>
        </p:nvSpPr>
        <p:spPr>
          <a:xfrm>
            <a:off x="2362200" y="3832503"/>
            <a:ext cx="9905881" cy="1703308"/>
          </a:xfrm>
          <a:prstGeom prst="rect">
            <a:avLst/>
          </a:prstGeom>
          <a:solidFill>
            <a:srgbClr val="000000">
              <a:alpha val="4000"/>
            </a:srgbClr>
          </a:solidFill>
          <a:ln/>
        </p:spPr>
      </p:sp>
      <p:sp>
        <p:nvSpPr>
          <p:cNvPr id="10" name="Text 7"/>
          <p:cNvSpPr/>
          <p:nvPr/>
        </p:nvSpPr>
        <p:spPr>
          <a:xfrm>
            <a:off x="2584490" y="3973354"/>
            <a:ext cx="4504730" cy="355402"/>
          </a:xfrm>
          <a:prstGeom prst="rect">
            <a:avLst/>
          </a:prstGeom>
          <a:noFill/>
          <a:ln/>
        </p:spPr>
        <p:txBody>
          <a:bodyPr wrap="none" rtlCol="0" anchor="t"/>
          <a:lstStyle/>
          <a:p>
            <a:pPr indent="0" marL="0">
              <a:lnSpc>
                <a:spcPts val="2799"/>
              </a:lnSpc>
              <a:buNone/>
            </a:pPr>
            <a:r>
              <a:rPr lang="en-US" sz="1750" spc="-35" kern="0" dirty="0">
                <a:solidFill>
                  <a:srgbClr val="272525"/>
                </a:solidFill>
                <a:latin typeface="Source Sans Pro" pitchFamily="34" charset="0"/>
                <a:ea typeface="Source Sans Pro" pitchFamily="34" charset="-122"/>
                <a:cs typeface="Source Sans Pro" pitchFamily="34" charset="-120"/>
              </a:rPr>
              <a:t>Telemedicine</a:t>
            </a:r>
            <a:endParaRPr lang="en-US" sz="1750" dirty="0"/>
          </a:p>
        </p:txBody>
      </p:sp>
      <p:sp>
        <p:nvSpPr>
          <p:cNvPr id="11" name="Text 8"/>
          <p:cNvSpPr/>
          <p:nvPr/>
        </p:nvSpPr>
        <p:spPr>
          <a:xfrm>
            <a:off x="7541181" y="3973354"/>
            <a:ext cx="4504730" cy="1421606"/>
          </a:xfrm>
          <a:prstGeom prst="rect">
            <a:avLst/>
          </a:prstGeom>
          <a:noFill/>
          <a:ln/>
        </p:spPr>
        <p:txBody>
          <a:bodyPr wrap="square" rtlCol="0" anchor="t"/>
          <a:lstStyle/>
          <a:p>
            <a:pPr indent="0" marL="0">
              <a:lnSpc>
                <a:spcPts val="2799"/>
              </a:lnSpc>
              <a:buNone/>
            </a:pPr>
            <a:r>
              <a:rPr lang="en-US" sz="1750" spc="-35" kern="0" dirty="0">
                <a:solidFill>
                  <a:srgbClr val="272525"/>
                </a:solidFill>
                <a:latin typeface="Source Sans Pro" pitchFamily="34" charset="0"/>
                <a:ea typeface="Source Sans Pro" pitchFamily="34" charset="-122"/>
                <a:cs typeface="Source Sans Pro" pitchFamily="34" charset="-120"/>
              </a:rPr>
              <a:t>Telemedicine platforms and connected medical devices enable virtual consultations, diagnosis, and treatment, providing access to healthcare services regardless of geographical barriers.</a:t>
            </a:r>
            <a:endParaRPr lang="en-US" sz="1750" dirty="0"/>
          </a:p>
        </p:txBody>
      </p:sp>
      <p:sp>
        <p:nvSpPr>
          <p:cNvPr id="12" name="Shape 9"/>
          <p:cNvSpPr/>
          <p:nvPr/>
        </p:nvSpPr>
        <p:spPr>
          <a:xfrm>
            <a:off x="2362200" y="5535811"/>
            <a:ext cx="9905881" cy="1703308"/>
          </a:xfrm>
          <a:prstGeom prst="rect">
            <a:avLst/>
          </a:prstGeom>
          <a:solidFill>
            <a:srgbClr val="FFFFFF">
              <a:alpha val="4000"/>
            </a:srgbClr>
          </a:solidFill>
          <a:ln/>
        </p:spPr>
      </p:sp>
      <p:sp>
        <p:nvSpPr>
          <p:cNvPr id="13" name="Text 10"/>
          <p:cNvSpPr/>
          <p:nvPr/>
        </p:nvSpPr>
        <p:spPr>
          <a:xfrm>
            <a:off x="2584490" y="5676662"/>
            <a:ext cx="4504730" cy="355402"/>
          </a:xfrm>
          <a:prstGeom prst="rect">
            <a:avLst/>
          </a:prstGeom>
          <a:noFill/>
          <a:ln/>
        </p:spPr>
        <p:txBody>
          <a:bodyPr wrap="none" rtlCol="0" anchor="t"/>
          <a:lstStyle/>
          <a:p>
            <a:pPr indent="0" marL="0">
              <a:lnSpc>
                <a:spcPts val="2799"/>
              </a:lnSpc>
              <a:buNone/>
            </a:pPr>
            <a:r>
              <a:rPr lang="en-US" sz="1750" spc="-35" kern="0" dirty="0">
                <a:solidFill>
                  <a:srgbClr val="272525"/>
                </a:solidFill>
                <a:latin typeface="Source Sans Pro" pitchFamily="34" charset="0"/>
                <a:ea typeface="Source Sans Pro" pitchFamily="34" charset="-122"/>
                <a:cs typeface="Source Sans Pro" pitchFamily="34" charset="-120"/>
              </a:rPr>
              <a:t>Health Management Platforms</a:t>
            </a:r>
            <a:endParaRPr lang="en-US" sz="1750" dirty="0"/>
          </a:p>
        </p:txBody>
      </p:sp>
      <p:sp>
        <p:nvSpPr>
          <p:cNvPr id="14" name="Text 11"/>
          <p:cNvSpPr/>
          <p:nvPr/>
        </p:nvSpPr>
        <p:spPr>
          <a:xfrm>
            <a:off x="7541181" y="5676662"/>
            <a:ext cx="4504730" cy="1421606"/>
          </a:xfrm>
          <a:prstGeom prst="rect">
            <a:avLst/>
          </a:prstGeom>
          <a:noFill/>
          <a:ln/>
        </p:spPr>
        <p:txBody>
          <a:bodyPr wrap="square" rtlCol="0" anchor="t"/>
          <a:lstStyle/>
          <a:p>
            <a:pPr indent="0" marL="0">
              <a:lnSpc>
                <a:spcPts val="2799"/>
              </a:lnSpc>
              <a:buNone/>
            </a:pPr>
            <a:r>
              <a:rPr lang="en-US" sz="1750" spc="-35" kern="0" dirty="0">
                <a:solidFill>
                  <a:srgbClr val="272525"/>
                </a:solidFill>
                <a:latin typeface="Source Sans Pro" pitchFamily="34" charset="0"/>
                <a:ea typeface="Source Sans Pro" pitchFamily="34" charset="-122"/>
                <a:cs typeface="Source Sans Pro" pitchFamily="34" charset="-120"/>
              </a:rPr>
              <a:t>Integrated IoT platforms offer health tracking and management tools for individuals, allowing personalized wellness routines, chronic disease management, and proactive health monitoring.</a:t>
            </a:r>
            <a:endParaRPr lang="en-US" sz="1750" dirty="0"/>
          </a:p>
        </p:txBody>
      </p:sp>
      <p:pic>
        <p:nvPicPr>
          <p:cNvPr id="15"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8</Slides>
  <Notes>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8</vt:i4>
      </vt:variant>
    </vt:vector>
  </HeadingPairs>
  <TitlesOfParts>
    <vt:vector size="11" baseType="lpstr">
      <vt:lpstr>Arial</vt:lpstr>
      <vt:lpstr>Calibri</vt:lpstr>
      <vt:lpstr>Office Theme</vt:lpstr>
      <vt:lpstr>Slide 1</vt:lpstr>
      <vt:lpstr>Slide 2</vt:lpstr>
      <vt:lpstr>Slide 3</vt:lpstr>
      <vt:lpstr>Slide 4</vt:lpstr>
      <vt:lpstr>Slide 5</vt:lpstr>
      <vt:lpstr>Slide 6</vt:lpstr>
      <vt:lpstr>Slide 7</vt:lpstr>
      <vt:lpstr>Slide 8</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2024-01-09T10:19:03Z</dcterms:created>
  <dcterms:modified xsi:type="dcterms:W3CDTF">2024-01-09T10:19:03Z</dcterms:modified>
</cp:coreProperties>
</file>